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5" r:id="rId2"/>
    <p:sldId id="442" r:id="rId3"/>
    <p:sldId id="449" r:id="rId4"/>
    <p:sldId id="468" r:id="rId5"/>
    <p:sldId id="466" r:id="rId6"/>
    <p:sldId id="472" r:id="rId7"/>
    <p:sldId id="467" r:id="rId8"/>
    <p:sldId id="473" r:id="rId9"/>
    <p:sldId id="477" r:id="rId10"/>
    <p:sldId id="483" r:id="rId11"/>
    <p:sldId id="476" r:id="rId12"/>
    <p:sldId id="480" r:id="rId13"/>
    <p:sldId id="484" r:id="rId14"/>
    <p:sldId id="479" r:id="rId15"/>
    <p:sldId id="478" r:id="rId16"/>
    <p:sldId id="485" r:id="rId17"/>
    <p:sldId id="475" r:id="rId18"/>
    <p:sldId id="482" r:id="rId19"/>
    <p:sldId id="486" r:id="rId20"/>
    <p:sldId id="481" r:id="rId21"/>
    <p:sldId id="303" r:id="rId22"/>
    <p:sldId id="298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imofeyeva" initials="AT" lastIdx="1" clrIdx="0">
    <p:extLst>
      <p:ext uri="{19B8F6BF-5375-455C-9EA6-DF929625EA0E}">
        <p15:presenceInfo xmlns:p15="http://schemas.microsoft.com/office/powerpoint/2012/main" userId="017216cb077435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993" autoAdjust="0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F18E22-AF00-4597-BE3A-61B9B423DB3D}" type="datetime1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28A1AC-D174-D44D-BB31-612041F19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93BA-DBD4-4FBF-A070-CA8C28EF06CD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0214-C026-441D-B889-13A84B2F63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226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0214-C026-441D-B889-13A84B2F63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 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1" descr="Женщина на планшете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 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1" descr="Женщина на планшете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 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/ Подпис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/ Подпис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 hasCustomPrompt="1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/ Подпис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/ Подпис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297685-73CC-42D2-9D06-274AC7253F78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A342B-2ABE-428D-AA56-B5C03A21032D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3265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4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33265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зентация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140E08-9972-40DA-B28C-7B1B49726E04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28BF9-229A-4E0C-85E4-D0B644D756D3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5AF2-4042-48E7-9098-DD4902B1EA24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9165F-BD3D-460D-860F-0F74E84DDA0E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8797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8C656-0642-492C-8F5E-43972F54B1FB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6709B5-7994-4D0F-97A2-8C54659974B1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зентация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МОЖНО РАЗМЕСТИТЬ ЗДЕСЬ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76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МОЖНО РАЗМЕСТИТЬ ЗДЕСЬ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3355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МОЖНО РАЗМЕСТИТЬ ЗДЕСЬ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5080791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МОЖНО РАЗМЕСТИТЬ ЗДЕСЬ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МОЖНО РАЗМЕСТИТЬ ЗДЕСЬ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4090902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21289C5D-6620-460F-8B3E-1B6BEB83E49E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 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8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Прямоугольник: скругленные углы 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8" name="Рисунок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68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Прямоугольник: скругленные углы 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2" name="Рисунок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68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8" name="Прямоугольник: скругленные углы 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Рисунок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305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0" name="Прямоугольник: скругленные углы 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Рисунок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8305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2" name="Прямоугольник: скругленные углы 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Рисунок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8305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7" name="Текст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257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9" name="Текст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22570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0" name="Текст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257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1" name="Текст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22570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12" name="Текст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257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3" name="Текст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222570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24" name="Текст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44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5" name="Текст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500441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6" name="Текст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044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7" name="Текст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00441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8" name="Текст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44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9" name="Текст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500441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D933A487-6B02-4E2A-AC25-09CBE6310120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 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83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Прямоугольник: скругленные углы 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8" name="Рисунок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683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Прямоугольник: скругленные углы 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2" name="Рисунок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683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8" name="Прямоугольник: скругленные углы 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Рисунок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44641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0" name="Прямоугольник: скругленные углы 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Рисунок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44641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2" name="Прямоугольник: скругленные углы 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Рисунок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44641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7" name="Текст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9" name="Текст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0" name="Текст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1" name="Текст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13862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12" name="Текст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3" name="Текст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213862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24" name="Текст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5" name="Текст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6" name="Текст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7" name="Текст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8" name="Текст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9" name="Текст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18DDB42-D9E9-409F-98E0-BF787839D0E8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9" name="Рисунок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1" name="Рисунок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3" name="Рисунок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7" name="Текст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9" name="Текст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0" name="Текст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1" name="Текст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12" name="Текст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3" name="Текст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24" name="Текст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5" name="Текст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6" name="Текст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7" name="Текст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8" name="Текст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9" name="Текст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6FE6032-4E9B-410A-826D-8859DB53BB58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83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683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683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9" name="Рисунок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44641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1" name="Рисунок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44641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3" name="Рисунок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44641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7" name="Текст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9" name="Текст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10" name="Текст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1" name="Текст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13862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12" name="Текст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3" name="Текст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213862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24" name="Текст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5" name="Текст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6" name="Текст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7" name="Текст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8" name="Текст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9" name="Текст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8682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зентация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 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265D-13AE-46C4-898B-A633C707D925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F8255-5A40-4AFB-974A-36DE6DCE05D8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011522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63F1F-3CA3-4C99-BA98-C7ABFCCDCB25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3BE62-CF55-4850-BF96-D78034452FAA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B1E99D-6A72-4AEF-B9EB-1D1831F89194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A63B1C-FFD7-4A09-BC1C-05ABB1E8857D}" type="datetime1">
              <a:rPr lang="ru-RU" noProof="0" smtClean="0"/>
              <a:t>23.10.2025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C6627B-E4D5-2947-8E88-B84039729B9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61" r:id="rId5"/>
    <p:sldLayoutId id="2147483676" r:id="rId6"/>
    <p:sldLayoutId id="2147483675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6" r:id="rId13"/>
    <p:sldLayoutId id="2147483683" r:id="rId14"/>
    <p:sldLayoutId id="2147483685" r:id="rId15"/>
    <p:sldLayoutId id="2147483684" r:id="rId16"/>
    <p:sldLayoutId id="2147483680" r:id="rId17"/>
    <p:sldLayoutId id="2147483691" r:id="rId18"/>
    <p:sldLayoutId id="2147483692" r:id="rId19"/>
    <p:sldLayoutId id="2147483693" r:id="rId20"/>
    <p:sldLayoutId id="2147483694" r:id="rId21"/>
    <p:sldLayoutId id="2147483688" r:id="rId22"/>
    <p:sldLayoutId id="2147483687" r:id="rId23"/>
    <p:sldLayoutId id="2147483689" r:id="rId24"/>
    <p:sldLayoutId id="2147483690" r:id="rId25"/>
    <p:sldLayoutId id="2147483695" r:id="rId26"/>
    <p:sldLayoutId id="2147483696" r:id="rId27"/>
    <p:sldLayoutId id="2147483697" r:id="rId28"/>
    <p:sldLayoutId id="2147483698" r:id="rId29"/>
    <p:sldLayoutId id="2147483667" r:id="rId30"/>
    <p:sldLayoutId id="2147483703" r:id="rId31"/>
    <p:sldLayoutId id="2147483704" r:id="rId32"/>
    <p:sldLayoutId id="2147483705" r:id="rId33"/>
    <p:sldLayoutId id="2147483706" r:id="rId34"/>
    <p:sldLayoutId id="2147483700" r:id="rId35"/>
    <p:sldLayoutId id="2147483699" r:id="rId36"/>
    <p:sldLayoutId id="2147483701" r:id="rId37"/>
    <p:sldLayoutId id="2147483702" r:id="rId38"/>
    <p:sldLayoutId id="2147483707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2">
            <a:extLst>
              <a:ext uri="{FF2B5EF4-FFF2-40B4-BE49-F238E27FC236}">
                <a16:creationId xmlns:a16="http://schemas.microsoft.com/office/drawing/2014/main" id="{32BF99E7-5486-4C8F-84F1-96B565FB2AAF}"/>
              </a:ext>
            </a:extLst>
          </p:cNvPr>
          <p:cNvSpPr txBox="1">
            <a:spLocks/>
          </p:cNvSpPr>
          <p:nvPr/>
        </p:nvSpPr>
        <p:spPr>
          <a:xfrm>
            <a:off x="1161796" y="1629267"/>
            <a:ext cx="3517780" cy="3265462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0" i="0" kern="1200" cap="all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algn="ctr" defTabSz="355600">
              <a:lnSpc>
                <a:spcPct val="100000"/>
              </a:lnSpc>
              <a:defRPr sz="9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6000" dirty="0"/>
              <a:t>Бизнес на перекрестке поколений</a:t>
            </a:r>
            <a:r>
              <a:rPr lang="en-US" sz="6000" dirty="0"/>
              <a:t>:</a:t>
            </a:r>
            <a:endParaRPr lang="ru-RU" sz="6000" dirty="0"/>
          </a:p>
          <a:p>
            <a:pPr algn="ctr" defTabSz="355600">
              <a:lnSpc>
                <a:spcPct val="100000"/>
              </a:lnSpc>
              <a:defRPr sz="9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6000" dirty="0"/>
              <a:t> </a:t>
            </a:r>
            <a:r>
              <a:rPr lang="ru-RU" sz="6000" dirty="0"/>
              <a:t> </a:t>
            </a:r>
          </a:p>
          <a:p>
            <a:pPr algn="ctr" defTabSz="355600">
              <a:lnSpc>
                <a:spcPct val="100000"/>
              </a:lnSpc>
              <a:defRPr sz="9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6000" dirty="0"/>
              <a:t>от традиций к </a:t>
            </a:r>
          </a:p>
          <a:p>
            <a:pPr algn="ctr" defTabSz="355600">
              <a:lnSpc>
                <a:spcPct val="100000"/>
              </a:lnSpc>
              <a:defRPr sz="9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6000" dirty="0"/>
              <a:t>инновациям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B6FFC7-8C4C-4553-99B5-60EEABBFC0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844" b="1844"/>
          <a:stretch>
            <a:fillRect/>
          </a:stretch>
        </p:blipFill>
        <p:spPr>
          <a:xfrm>
            <a:off x="5040351" y="0"/>
            <a:ext cx="7151649" cy="6858000"/>
          </a:xfrm>
        </p:spPr>
      </p:pic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20" y="42644"/>
            <a:ext cx="9302308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Х.  ОБУЧЕНИЕ И РАВЗИТИЕ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69BA-AB2C-4B0B-9CC9-8F03C84902A5}"/>
              </a:ext>
            </a:extLst>
          </p:cNvPr>
          <p:cNvSpPr txBox="1"/>
          <p:nvPr/>
        </p:nvSpPr>
        <p:spPr>
          <a:xfrm>
            <a:off x="277244" y="1121862"/>
            <a:ext cx="11914756" cy="4614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Характеристика: прагматики, ценят опыт, стабильность, структурированность.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 по обучению: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Подходы: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Чёткие цели и ожидаемые результаты.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Упор на практическое применение и кейсы из реального бизнеса.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через опыт, обмен знаниями.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Тренинги по лидерству, управлению командами, стратегическому мышлению.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Наставничество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peer-to-peer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или «старший–младший».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Воркшопы с кейсами и разбором практических задач.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Классические корпоративные университеты, сертификации.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167364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348" y="274736"/>
            <a:ext cx="9531275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 Y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</a:t>
            </a:r>
            <a:b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</a:b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Ценности  и характеристики 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C5D98-1DE3-40ED-82F9-6A18FBF8C1DB}"/>
              </a:ext>
            </a:extLst>
          </p:cNvPr>
          <p:cNvSpPr txBox="1"/>
          <p:nvPr/>
        </p:nvSpPr>
        <p:spPr>
          <a:xfrm>
            <a:off x="6096000" y="1221409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Свобода и творчество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Изменения, гибкость и развитие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Оптимизм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Общительность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Уверенность в себе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Разнообразие, развлечение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Немедленное вознаграждение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Достижение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Бренд, мода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Фриланс, удаленный офис, гибкий рабочий график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Свободная одежда на работе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и цифровая среда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Значимость работы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ответственность и устойчивое развитие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1C2CDC-E7C4-4D88-B5BC-8A44B3CA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8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192" y="44524"/>
            <a:ext cx="6228311" cy="646952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Y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 Мотивация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C54A2-C11F-444C-8960-10F9F3586783}"/>
              </a:ext>
            </a:extLst>
          </p:cNvPr>
          <p:cNvSpPr txBox="1"/>
          <p:nvPr/>
        </p:nvSpPr>
        <p:spPr>
          <a:xfrm>
            <a:off x="389965" y="646952"/>
            <a:ext cx="115725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Компании, ориентированные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миллениалов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предлагают гибкие условия работы, развивают программы корпоративной социальной ответственности и фокусируются на технологиях</a:t>
            </a:r>
            <a:r>
              <a:rPr lang="ru-RU" b="1" spc="-104" dirty="0">
                <a:solidFill>
                  <a:srgbClr val="FF0000"/>
                </a:solidFill>
                <a:latin typeface="Montserrat Regular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8366F-6AF6-4AB3-8606-31A73DF5BA52}"/>
              </a:ext>
            </a:extLst>
          </p:cNvPr>
          <p:cNvSpPr txBox="1"/>
          <p:nvPr/>
        </p:nvSpPr>
        <p:spPr>
          <a:xfrm>
            <a:off x="389965" y="1982222"/>
            <a:ext cx="114031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Перспектива роста, развития карьеры (вертикальной, горизонтальной и ускоренной, центростремительной)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Имидж компании. Компания — крупная и известная на рынке 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Динамичное развитие компании, и корпоративное развитие связано с позитивными изменениями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Ценность и смысл работы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 и инновации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Баланс между работой и личной жизнью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ответственность. Проекты с общественной или экологической значимостью.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Обратная связь и немедленное признание и вознаграждение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Гибкие условия труда, поддержка удаленной работы.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Частая обратная связь, признание результатов, быстрая корректировка целей.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Программы личностного и профессионального роста, развитие в кросс-функциональных командах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Возможность регулярного  обучения и развития  персонала  (за счет компании)</a:t>
            </a:r>
          </a:p>
        </p:txBody>
      </p:sp>
    </p:spTree>
    <p:extLst>
      <p:ext uri="{BB962C8B-B14F-4D97-AF65-F5344CB8AC3E}">
        <p14:creationId xmlns:p14="http://schemas.microsoft.com/office/powerpoint/2010/main" val="229922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20" y="42644"/>
            <a:ext cx="9302308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y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 ОБУЧЕНИЕ И РАВЗИТИЕ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69BA-AB2C-4B0B-9CC9-8F03C84902A5}"/>
              </a:ext>
            </a:extLst>
          </p:cNvPr>
          <p:cNvSpPr txBox="1"/>
          <p:nvPr/>
        </p:nvSpPr>
        <p:spPr>
          <a:xfrm>
            <a:off x="277244" y="1121862"/>
            <a:ext cx="11914756" cy="5046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Характеристика: амбициозны, ценят баланс, стремятся к развитию и смыслу в работе.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 по обучению: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Подходы: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Личностное и карьерное развитие наряду с профессиональным.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Гибкость, возможность выбора треков и форматов.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Важна обратная связь и возможность быстро применять знания.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Инструменты: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смешанное обучение (онлайн + офлайн).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Геймификация,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челленджи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проектные задачи.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Коучинг и карьерное менторство.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развития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(коммуникации, кросс-функциональное взаимодействие).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4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0" y="311972"/>
            <a:ext cx="6540649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 Z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</a:t>
            </a:r>
            <a:b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</a:b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Ценности  и характеристики 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C2E743-5ACF-4B64-82AE-F78DC4F74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95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62467-F5F9-43BF-B206-CF1A7B5ED23B}"/>
              </a:ext>
            </a:extLst>
          </p:cNvPr>
          <p:cNvSpPr txBox="1"/>
          <p:nvPr/>
        </p:nvSpPr>
        <p:spPr>
          <a:xfrm>
            <a:off x="5749963" y="1166842"/>
            <a:ext cx="60942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Мгновенность и скорость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Открытость к изменениям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Креативность и инновации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Глобальная информированность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Индивидуализм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Значимость смысла 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Диверсификация и инклюзивность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Немедленное вознаграждение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и цифровая среда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ответственность и устойчивое развитие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грамотность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Фриланс, удаленный офис, гибкий рабочий график</a:t>
            </a:r>
          </a:p>
          <a:p>
            <a:pPr marL="571500" lvl="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Свободная одежда на работе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604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F09487-8FED-4971-9D2C-67117AD18EB5}"/>
              </a:ext>
            </a:extLst>
          </p:cNvPr>
          <p:cNvSpPr txBox="1">
            <a:spLocks/>
          </p:cNvSpPr>
          <p:nvPr/>
        </p:nvSpPr>
        <p:spPr>
          <a:xfrm>
            <a:off x="6308133" y="-18529"/>
            <a:ext cx="6228311" cy="64695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Z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 Мотивация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AD31A-B694-47D2-953E-CF9614E121DE}"/>
              </a:ext>
            </a:extLst>
          </p:cNvPr>
          <p:cNvSpPr txBox="1"/>
          <p:nvPr/>
        </p:nvSpPr>
        <p:spPr>
          <a:xfrm>
            <a:off x="225911" y="792486"/>
            <a:ext cx="12113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Поколение Z активно внедряет новые технологии, склонно к предпринимательству и стартапам, а также предпочитает работать в компаниях, которые поддерживают их ценности и открыты для инноваций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F9038-979D-4E52-959B-607E2240F194}"/>
              </a:ext>
            </a:extLst>
          </p:cNvPr>
          <p:cNvSpPr txBox="1"/>
          <p:nvPr/>
        </p:nvSpPr>
        <p:spPr>
          <a:xfrm>
            <a:off x="562984" y="2306068"/>
            <a:ext cx="109082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среда и технологии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Креативность и инновации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 и свобода выбора  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Быстрые результаты и развитие 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Инновационные проекты с использованием передовых технологий.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для быстрого карьерного роста и продвижения.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 в графике и условиях работы, удаленная работа, проектная деятельность.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развития, обучение новейшим технологиям и трендам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Наличие наставника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ответственность. Проекты с общественной или экологической значимость </a:t>
            </a:r>
          </a:p>
        </p:txBody>
      </p:sp>
    </p:spTree>
    <p:extLst>
      <p:ext uri="{BB962C8B-B14F-4D97-AF65-F5344CB8AC3E}">
        <p14:creationId xmlns:p14="http://schemas.microsoft.com/office/powerpoint/2010/main" val="194026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20" y="42644"/>
            <a:ext cx="9302308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Z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 ОБУЧЕНИЕ И РАВЗИТИЕ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69BA-AB2C-4B0B-9CC9-8F03C84902A5}"/>
              </a:ext>
            </a:extLst>
          </p:cNvPr>
          <p:cNvSpPr txBox="1"/>
          <p:nvPr/>
        </p:nvSpPr>
        <p:spPr>
          <a:xfrm>
            <a:off x="277244" y="1121862"/>
            <a:ext cx="11914756" cy="5046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ct val="5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Характеристика: цифровые аборигены, привыкли к скорости, визуальности и интерактиву.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 по обучению: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50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Подходы: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Короткие форматы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(«bite-sized learning»).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Максимальная практичность и визуализация.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Вовлечение через интерактив, «учиться в процессе».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50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Инструменты: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Микрообучение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(видео, подкасты,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сторис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-формат).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Онлайн-платформы с геймификацией (бейджи, уровни).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Наставничество с элементами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buddy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-программ.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Хакатоны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кросс-функциональные проекты.</a:t>
            </a:r>
          </a:p>
          <a:p>
            <a:pPr marL="571500" lvl="1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VR/AR для обучения практическим навыкам..</a:t>
            </a:r>
          </a:p>
        </p:txBody>
      </p:sp>
    </p:spTree>
    <p:extLst>
      <p:ext uri="{BB962C8B-B14F-4D97-AF65-F5344CB8AC3E}">
        <p14:creationId xmlns:p14="http://schemas.microsoft.com/office/powerpoint/2010/main" val="127411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2372" y="279699"/>
            <a:ext cx="5708159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 A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</a:t>
            </a:r>
            <a:b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</a:b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Ценности  и характеристики 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58A2B-BE48-4969-A6EC-E570E65B6887}"/>
              </a:ext>
            </a:extLst>
          </p:cNvPr>
          <p:cNvSpPr txBox="1"/>
          <p:nvPr/>
        </p:nvSpPr>
        <p:spPr>
          <a:xfrm>
            <a:off x="6895651" y="1862009"/>
            <a:ext cx="503457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Технологичность и цифровая грамотность  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Экологичность и устойчивость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Индивидуализация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Глобальное мышление 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справедливость,  толерантность, равенство, инклюзивность 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Осознанность и баланс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Скорость восприятия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требовательность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 и адаптивность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Раннее взросление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E2692E-22B8-4806-BF1E-35C53052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F09487-8FED-4971-9D2C-67117AD18EB5}"/>
              </a:ext>
            </a:extLst>
          </p:cNvPr>
          <p:cNvSpPr txBox="1">
            <a:spLocks/>
          </p:cNvSpPr>
          <p:nvPr/>
        </p:nvSpPr>
        <p:spPr>
          <a:xfrm>
            <a:off x="6308133" y="-18529"/>
            <a:ext cx="6228311" cy="64695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А.  Мотивация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AD31A-B694-47D2-953E-CF9614E121DE}"/>
              </a:ext>
            </a:extLst>
          </p:cNvPr>
          <p:cNvSpPr txBox="1"/>
          <p:nvPr/>
        </p:nvSpPr>
        <p:spPr>
          <a:xfrm>
            <a:off x="225911" y="792486"/>
            <a:ext cx="115752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Поколение A ещё только «на подходе», но уже понятно, чем они будут мотивироваться. Они растут в среде, где выбор — норма, технологии — воздух, а ценности — важнее статуса.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Формула мотивации A: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«Дай мне выбор + дай смысл + дай технологии = я с тобой»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F9038-979D-4E52-959B-607E2240F194}"/>
              </a:ext>
            </a:extLst>
          </p:cNvPr>
          <p:cNvSpPr txBox="1"/>
          <p:nvPr/>
        </p:nvSpPr>
        <p:spPr>
          <a:xfrm>
            <a:off x="347831" y="2901913"/>
            <a:ext cx="10908254" cy="327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Свобода выбора</a:t>
            </a:r>
          </a:p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и инновации</a:t>
            </a:r>
          </a:p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Персонализация</a:t>
            </a:r>
          </a:p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Экологичность и социальная значимость</a:t>
            </a:r>
          </a:p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Культура баланса и заботы</a:t>
            </a:r>
          </a:p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Сообщество и коллаборация</a:t>
            </a:r>
          </a:p>
          <a:p>
            <a:pPr marL="571500" indent="-571500"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Скорость и доступность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Игровая и креативная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273893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20" y="42644"/>
            <a:ext cx="9302308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A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 ОБУЧЕНИЕ И РАВЗИТИЕ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69BA-AB2C-4B0B-9CC9-8F03C84902A5}"/>
              </a:ext>
            </a:extLst>
          </p:cNvPr>
          <p:cNvSpPr txBox="1"/>
          <p:nvPr/>
        </p:nvSpPr>
        <p:spPr>
          <a:xfrm>
            <a:off x="277244" y="863678"/>
            <a:ext cx="11674502" cy="570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ct val="5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Характеристика: «AI-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native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вырастают в полной цифровизации, у них клиповое мышление и мультизадачность.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 по обучению: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50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Подходы: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Индивидуализация (адаптивные траектории).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Постоянное сочетание оффлайн-опыта с цифровыми инструментами.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через игру и проекты, а не через лекции.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50000"/>
              <a:tabLst>
                <a:tab pos="457200" algn="l"/>
              </a:tabLs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Инструменты: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Искусственный интеллект как тьютор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chatbots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AI-ассистенты).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погружение через VR/AR-среды.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Интерактивные игры, образовательные симуляторы.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«Учиться, создавая» — конструкторы, проектные лаборатории.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в мета- или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геймифицированных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средах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Minecraft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-подобные платформы,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Roblox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-курсы).</a:t>
            </a:r>
          </a:p>
        </p:txBody>
      </p:sp>
    </p:spTree>
    <p:extLst>
      <p:ext uri="{BB962C8B-B14F-4D97-AF65-F5344CB8AC3E}">
        <p14:creationId xmlns:p14="http://schemas.microsoft.com/office/powerpoint/2010/main" val="2013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0858" y="4266"/>
            <a:ext cx="4804150" cy="646952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ТЕОРИЯ ПОКОЛЕНИЙ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1B1E5-8380-45BA-8B75-1469F1254AF2}"/>
              </a:ext>
            </a:extLst>
          </p:cNvPr>
          <p:cNvSpPr txBox="1"/>
          <p:nvPr/>
        </p:nvSpPr>
        <p:spPr>
          <a:xfrm>
            <a:off x="5394450" y="1157609"/>
            <a:ext cx="6094206" cy="454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243694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Концепция, которая помогает понять различия между определёнными группами людей и их влияние на общество</a:t>
            </a:r>
          </a:p>
          <a:p>
            <a:pPr marL="0" marR="0" indent="0" algn="just" defTabSz="243694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Люди, родившиеся в определенный период времени, находятся под влиянием социокультурных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факторов, важных мировых событий и конкретного этапа технологического и экономического развития на тот момент.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tyrene A LC Bold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Это формирует схожие ценности, принципы, поведение и даже образ мышления.</a:t>
            </a:r>
          </a:p>
          <a:p>
            <a:pPr marL="0" marR="0" indent="0" algn="just" defTabSz="243694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b="1" spc="-104" dirty="0">
              <a:latin typeface="Montserrat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9037F-C0C8-4E60-BD47-1E1013C9C35C}"/>
              </a:ext>
            </a:extLst>
          </p:cNvPr>
          <p:cNvSpPr txBox="1"/>
          <p:nvPr/>
        </p:nvSpPr>
        <p:spPr>
          <a:xfrm>
            <a:off x="5020622" y="6149545"/>
            <a:ext cx="609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Уильям Штраус и Нил Хау 1991 в США</a:t>
            </a:r>
          </a:p>
          <a:p>
            <a:pPr algn="just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Евгении </a:t>
            </a:r>
            <a:r>
              <a:rPr lang="ru-RU" sz="14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Шамис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адаптация  в СНГ 2003–2004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D4DDFA-A49C-4544-9CFC-086610C6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62" y="-93799"/>
            <a:ext cx="5047073" cy="706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85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799" y="23008"/>
            <a:ext cx="4804150" cy="646952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СТАТИСТИКА РЫНКА ТРУДА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3F8F2-A5F8-4BAC-A344-662BC20B1A24}"/>
              </a:ext>
            </a:extLst>
          </p:cNvPr>
          <p:cNvSpPr txBox="1"/>
          <p:nvPr/>
        </p:nvSpPr>
        <p:spPr>
          <a:xfrm>
            <a:off x="5725758" y="2257196"/>
            <a:ext cx="63335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Поколение Z  ~27 % (и стремительно растут).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Миллениалы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~37–38 % (пик и основа рабочей силы).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Поколение X   ~26 % (меньше, но это костяк управленцев и «держателей процессов»).</a:t>
            </a: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Бэби-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бумеры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~8–10 %, стремительно сокращаются из-за выхода на пенсию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F06E31-45D4-4B4B-B5ED-133F8339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5832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5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Verdana Bold не более 2-х строк 48 pt">
            <a:extLst>
              <a:ext uri="{FF2B5EF4-FFF2-40B4-BE49-F238E27FC236}">
                <a16:creationId xmlns:a16="http://schemas.microsoft.com/office/drawing/2014/main" id="{AD9C7666-89D6-4E29-A0E9-53524B0799FB}"/>
              </a:ext>
            </a:extLst>
          </p:cNvPr>
          <p:cNvSpPr txBox="1"/>
          <p:nvPr/>
        </p:nvSpPr>
        <p:spPr>
          <a:xfrm>
            <a:off x="5550946" y="1249845"/>
            <a:ext cx="6294587" cy="4880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lnSpc>
                <a:spcPts val="3500"/>
              </a:lnSpc>
              <a:defRPr sz="2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>
              <a:lnSpc>
                <a:spcPct val="200000"/>
              </a:lnSpc>
              <a:buSzPct val="6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каждого поколения важно понимать и уважать их ценности, чтобы разработать эффективные мотивационные стратегии. </a:t>
            </a:r>
          </a:p>
          <a:p>
            <a:pPr>
              <a:lnSpc>
                <a:spcPct val="200000"/>
              </a:lnSpc>
              <a:buSzPct val="6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индивидуального подхода к мотивации с учетом потребностей и ожиданий каждого поколения позволит компании достигать лучших результатов, привлекать и удерживать таланты.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1ECD2-425E-4BE0-B757-71208DD9E1FA}"/>
              </a:ext>
            </a:extLst>
          </p:cNvPr>
          <p:cNvSpPr txBox="1"/>
          <p:nvPr/>
        </p:nvSpPr>
        <p:spPr>
          <a:xfrm>
            <a:off x="2528048" y="100125"/>
            <a:ext cx="9429356" cy="45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defRPr sz="6000" spc="60">
                <a:solidFill>
                  <a:srgbClr val="0C303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2600" b="1" cap="al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общего к индивидуальному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72FA34-56E9-4BDC-9DFC-B8DE6FAE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89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32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Verdana Bold не более 2-х строк 48 pt">
            <a:extLst>
              <a:ext uri="{FF2B5EF4-FFF2-40B4-BE49-F238E27FC236}">
                <a16:creationId xmlns:a16="http://schemas.microsoft.com/office/drawing/2014/main" id="{AD9C7666-89D6-4E29-A0E9-53524B0799FB}"/>
              </a:ext>
            </a:extLst>
          </p:cNvPr>
          <p:cNvSpPr txBox="1"/>
          <p:nvPr/>
        </p:nvSpPr>
        <p:spPr>
          <a:xfrm>
            <a:off x="5915235" y="1367471"/>
            <a:ext cx="6003293" cy="4880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lnSpc>
                <a:spcPts val="3500"/>
              </a:lnSpc>
              <a:defRPr sz="27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just">
              <a:lnSpc>
                <a:spcPct val="200000"/>
              </a:lnSpc>
              <a:buSzPct val="6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Каждое поколение приносит в бизнес свои уникальные ценности, которые определяются как историческим контекстом, так и личными жизненными приоритетами. </a:t>
            </a:r>
          </a:p>
          <a:p>
            <a:pPr algn="just">
              <a:lnSpc>
                <a:spcPct val="200000"/>
              </a:lnSpc>
              <a:buSzPct val="6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Умение сочетать традиции старших поколений с инновационным духом младших — ключ к успешной интеграции и развитию бизнеса в будущем.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1ECD2-425E-4BE0-B757-71208DD9E1FA}"/>
              </a:ext>
            </a:extLst>
          </p:cNvPr>
          <p:cNvSpPr txBox="1"/>
          <p:nvPr/>
        </p:nvSpPr>
        <p:spPr>
          <a:xfrm>
            <a:off x="5824387" y="292617"/>
            <a:ext cx="6094141" cy="476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lnSpc>
                <a:spcPts val="3200"/>
              </a:lnSpc>
              <a:defRPr sz="6000" spc="60">
                <a:solidFill>
                  <a:srgbClr val="0C303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2600" b="1" cap="all" spc="6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поколений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225D83-3638-479A-86BD-32A3C8C9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274"/>
            <a:ext cx="5539641" cy="68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64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594" y="208279"/>
            <a:ext cx="6647859" cy="646952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ПРОГРЕССА И ЗНАНИЙ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25732-432C-4109-B47D-6D81C561F2FE}"/>
              </a:ext>
            </a:extLst>
          </p:cNvPr>
          <p:cNvSpPr txBox="1"/>
          <p:nvPr/>
        </p:nvSpPr>
        <p:spPr>
          <a:xfrm>
            <a:off x="537882" y="0"/>
            <a:ext cx="103668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3AA6B31-CEBE-4BE5-B01E-DA247C101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54643"/>
              </p:ext>
            </p:extLst>
          </p:nvPr>
        </p:nvGraphicFramePr>
        <p:xfrm>
          <a:off x="376518" y="1304335"/>
          <a:ext cx="11672047" cy="5196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8718">
                  <a:extLst>
                    <a:ext uri="{9D8B030D-6E8A-4147-A177-3AD203B41FA5}">
                      <a16:colId xmlns:a16="http://schemas.microsoft.com/office/drawing/2014/main" val="3315715166"/>
                    </a:ext>
                  </a:extLst>
                </a:gridCol>
                <a:gridCol w="3764777">
                  <a:extLst>
                    <a:ext uri="{9D8B030D-6E8A-4147-A177-3AD203B41FA5}">
                      <a16:colId xmlns:a16="http://schemas.microsoft.com/office/drawing/2014/main" val="1159783273"/>
                    </a:ext>
                  </a:extLst>
                </a:gridCol>
                <a:gridCol w="3628552">
                  <a:extLst>
                    <a:ext uri="{9D8B030D-6E8A-4147-A177-3AD203B41FA5}">
                      <a16:colId xmlns:a16="http://schemas.microsoft.com/office/drawing/2014/main" val="936528320"/>
                    </a:ext>
                  </a:extLst>
                </a:gridCol>
              </a:tblGrid>
              <a:tr h="1280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Появление  знаний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Устаревание знаний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2373965609"/>
                  </a:ext>
                </a:extLst>
              </a:tr>
              <a:tr h="879630"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Древний мир (до V века н.э.)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несколько веков, иногда тысячелетия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сотни или тысячи лет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3764950335"/>
                  </a:ext>
                </a:extLst>
              </a:tr>
              <a:tr h="455247"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Средневековье (V–XV века)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несколько сотен лет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сотни лет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3990971834"/>
                  </a:ext>
                </a:extLst>
              </a:tr>
              <a:tr h="879630"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Эпоха Возрождения и Новое время (XV–XVIII века)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десятки и сотни лет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десятки лет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4274825809"/>
                  </a:ext>
                </a:extLst>
              </a:tr>
              <a:tr h="879630"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XIX век – Промышленная революция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десятки лет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20-50 лет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920759331"/>
                  </a:ext>
                </a:extLst>
              </a:tr>
              <a:tr h="879630"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 век – Научно-техническая революция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годы и десятилетия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10-30 лет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1767622261"/>
                  </a:ext>
                </a:extLst>
              </a:tr>
              <a:tr h="879630"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XXI век – Цифровая эпоха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месяцы или даже дни</a:t>
                      </a:r>
                    </a:p>
                  </a:txBody>
                  <a:tcPr marL="40166" marR="40166" marT="20083" marB="20083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60000"/>
                        <a:buFont typeface="Wingdings" panose="05000000000000000000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1-5 лет, а иногда даже месяцы</a:t>
                      </a:r>
                    </a:p>
                  </a:txBody>
                  <a:tcPr marL="40166" marR="40166" marT="20083" marB="20083"/>
                </a:tc>
                <a:extLst>
                  <a:ext uri="{0D108BD9-81ED-4DB2-BD59-A6C34878D82A}">
                    <a16:rowId xmlns:a16="http://schemas.microsoft.com/office/drawing/2014/main" val="303903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75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4BC793-4C8B-4C23-A7BD-89DFD1C0A1A6}"/>
              </a:ext>
            </a:extLst>
          </p:cNvPr>
          <p:cNvSpPr txBox="1"/>
          <p:nvPr/>
        </p:nvSpPr>
        <p:spPr>
          <a:xfrm>
            <a:off x="742278" y="96819"/>
            <a:ext cx="1118795" cy="67611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53CDC-7A30-4796-8C7C-6F275807F18F}"/>
              </a:ext>
            </a:extLst>
          </p:cNvPr>
          <p:cNvSpPr txBox="1"/>
          <p:nvPr/>
        </p:nvSpPr>
        <p:spPr>
          <a:xfrm>
            <a:off x="247493" y="1690062"/>
            <a:ext cx="59382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Величайшее поколение (1900—1925)</a:t>
            </a:r>
          </a:p>
          <a:p>
            <a:pPr lvl="0"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Молчаливое поколение    (1925—1945)</a:t>
            </a:r>
          </a:p>
          <a:p>
            <a:pPr lvl="0"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беби-бумеров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    (1945—1964)</a:t>
            </a:r>
          </a:p>
          <a:p>
            <a:pPr lvl="0"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Х (1964—1984)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Y 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миллинеалы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) (1984—2000)</a:t>
            </a:r>
          </a:p>
          <a:p>
            <a:pPr lvl="0"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Z   (2000 - 2012)</a:t>
            </a:r>
          </a:p>
          <a:p>
            <a:pPr lvl="0"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А (альфа) с 2012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01EE5-9683-489D-B657-B2A70DEA028E}"/>
              </a:ext>
            </a:extLst>
          </p:cNvPr>
          <p:cNvSpPr txBox="1"/>
          <p:nvPr/>
        </p:nvSpPr>
        <p:spPr>
          <a:xfrm>
            <a:off x="6096000" y="1980051"/>
            <a:ext cx="5938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Поколение «оттепели» ( 1939 -1946)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Поколение «застоя» ( 1947 -1967)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«Реформенное» поколение (1968 -1981)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Миллинеалы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(1982 -2000)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Z   (2000 - 2012)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А (альфа) с 2012</a:t>
            </a: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83" y="397842"/>
            <a:ext cx="10047643" cy="646952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ТЕОРИЯ ПОКОЛЕНИЙ В МИРЕ И НА ТЕРРИТОРИИ СНГ </a:t>
            </a:r>
          </a:p>
        </p:txBody>
      </p:sp>
    </p:spTree>
    <p:extLst>
      <p:ext uri="{BB962C8B-B14F-4D97-AF65-F5344CB8AC3E}">
        <p14:creationId xmlns:p14="http://schemas.microsoft.com/office/powerpoint/2010/main" val="228340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FBB6C72-4EB0-4E15-AA23-E334BF47F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2795" y="1730182"/>
            <a:ext cx="6539205" cy="4849283"/>
          </a:xfrm>
        </p:spPr>
        <p:txBody>
          <a:bodyPr>
            <a:noAutofit/>
          </a:bodyPr>
          <a:lstStyle/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Стабильность и предсказуемость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Уважение к авторитету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Долговременные отношения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Трудолюбие и дисциплина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Подчеркивают гендерную привлекательность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Идеализм и оптимизм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Экономность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Накопительство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03E314-F4CC-49B6-84E5-664441F1E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0"/>
            <a:ext cx="10134369" cy="10025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МОЛЧАЛИВОЕ ПОКОЛЕНИЕ . </a:t>
            </a:r>
            <a:b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ЦЕННОСТИ И ХАРАКТЕРИСТИКИ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196E56-04CE-4BE2-94EF-38BABDE8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4"/>
            <a:ext cx="5507915" cy="683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67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122" y="574964"/>
            <a:ext cx="5436197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беби-бумеры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Характеристики </a:t>
            </a:r>
            <a:br>
              <a:rPr lang="ru-RU" sz="2800" spc="60" dirty="0">
                <a:solidFill>
                  <a:srgbClr val="FF0000"/>
                </a:solidFill>
                <a:sym typeface="Styrene A LC Bold"/>
              </a:rPr>
            </a:br>
            <a:endParaRPr lang="ru-RU" sz="2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BB6C72-4EB0-4E15-AA23-E334BF47F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9536" y="1110277"/>
            <a:ext cx="6153371" cy="4849283"/>
          </a:xfrm>
        </p:spPr>
        <p:txBody>
          <a:bodyPr>
            <a:noAutofit/>
          </a:bodyPr>
          <a:lstStyle/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Идеализм и Оптимизм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Молодость и Здоровье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Работа 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ориентация на карьерный успех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Montserrat Regular"/>
            </a:endParaRP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Ориентация на команду, личностный рост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Личное вознаграждение и статус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Вовлеченность и готовность к усердной работе 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Отличные характеристики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Лояльность к компаниям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Подчеркивают гендерную привлекательность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 Regular"/>
              </a:rPr>
              <a:t>Официальный дресс-код на работе</a:t>
            </a:r>
          </a:p>
          <a:p>
            <a:pPr indent="-685800" algn="just"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Важность социальных гарантий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AC532F-63C9-4EB3-9B32-EDD718A77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1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1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99156-B478-4601-A31F-BBEB410E7004}"/>
              </a:ext>
            </a:extLst>
          </p:cNvPr>
          <p:cNvSpPr txBox="1"/>
          <p:nvPr/>
        </p:nvSpPr>
        <p:spPr>
          <a:xfrm>
            <a:off x="839096" y="0"/>
            <a:ext cx="108652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2DD28-0882-4BEA-B9C1-63F0CFD99BED}"/>
              </a:ext>
            </a:extLst>
          </p:cNvPr>
          <p:cNvSpPr txBox="1"/>
          <p:nvPr/>
        </p:nvSpPr>
        <p:spPr>
          <a:xfrm>
            <a:off x="591670" y="1073866"/>
            <a:ext cx="11467652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SzPct val="6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Это поколение ценит структурированный подход к управлению, развитие корпоративной культуры, где долгий стаж и личные достижения вознаграждаются.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0"/>
              </a:spcBef>
              <a:buSzPct val="6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Они строят карьеру и часто предпочитают традиционные компании с сильной корпоративной идентичностью.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5097A-5E47-4155-9DE0-5DF26B03493F}"/>
              </a:ext>
            </a:extLst>
          </p:cNvPr>
          <p:cNvSpPr txBox="1"/>
          <p:nvPr/>
        </p:nvSpPr>
        <p:spPr>
          <a:xfrm>
            <a:off x="591670" y="2827448"/>
            <a:ext cx="11467652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Стабильность компании и стабильность своего положения в компании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Карьерный рост и достижение статуса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Социальные гарантии   и забота о здоровье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Авторитет  и поддержка у руководства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Позитивные отношения с коллегами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Командный дух и вовлеченность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Поддержание деловых контактов с клиентами и партнерами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Позитивная атмосфера и справедливая корпоративная культура компании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558" y="122910"/>
            <a:ext cx="9778335" cy="646952"/>
          </a:xfrm>
        </p:spPr>
        <p:txBody>
          <a:bodyPr/>
          <a:lstStyle/>
          <a:p>
            <a:pPr algn="r">
              <a:lnSpc>
                <a:spcPts val="6400"/>
              </a:lnSpc>
              <a:defRPr sz="6000" spc="60">
                <a:solidFill>
                  <a:srgbClr val="0C303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беби-бумеры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.  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327315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134" y="256895"/>
            <a:ext cx="8713327" cy="646952"/>
          </a:xfrm>
        </p:spPr>
        <p:txBody>
          <a:bodyPr/>
          <a:lstStyle/>
          <a:p>
            <a:pPr algn="r">
              <a:lnSpc>
                <a:spcPct val="100000"/>
              </a:lnSpc>
              <a:defRPr sz="6000" spc="60">
                <a:solidFill>
                  <a:srgbClr val="0C303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Х. </a:t>
            </a:r>
            <a:b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</a:b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Ценности  и характеристики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2B496-6C49-4B87-BACB-E615676C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14"/>
            <a:ext cx="5346551" cy="676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92431-9C19-4507-965A-66974247E495}"/>
              </a:ext>
            </a:extLst>
          </p:cNvPr>
          <p:cNvSpPr txBox="1"/>
          <p:nvPr/>
        </p:nvSpPr>
        <p:spPr>
          <a:xfrm>
            <a:off x="5486400" y="1146342"/>
            <a:ext cx="71081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Открытость к изменениям</a:t>
            </a:r>
          </a:p>
          <a:p>
            <a:pPr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Независимость и самодостаточность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Montserrat Regular"/>
            </a:endParaRP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Глобальная информированность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Индивидуализм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Выживание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в течение всей жизни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Неформальность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Прагматизм и реализм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Надежда на себя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Равноправие</a:t>
            </a:r>
          </a:p>
          <a:p>
            <a:pPr lvl="0"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Техническая, компьютерная компетентность</a:t>
            </a:r>
          </a:p>
          <a:p>
            <a:pPr indent="-685800" algn="just">
              <a:spcBef>
                <a:spcPts val="1000"/>
              </a:spcBef>
              <a:buSzPct val="6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Унисекс и свободная («джинсовая») пятница</a:t>
            </a:r>
          </a:p>
        </p:txBody>
      </p:sp>
    </p:spTree>
    <p:extLst>
      <p:ext uri="{BB962C8B-B14F-4D97-AF65-F5344CB8AC3E}">
        <p14:creationId xmlns:p14="http://schemas.microsoft.com/office/powerpoint/2010/main" val="325211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8B0F-953F-4A3C-B2D2-94B388FC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20" y="42644"/>
            <a:ext cx="9302308" cy="646952"/>
          </a:xfrm>
        </p:spPr>
        <p:txBody>
          <a:bodyPr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tyrene A LC Bold"/>
              </a:rPr>
              <a:t>Поколение Х.  Мотивация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6AAD-0EE5-4036-975D-3223FE8F2263}"/>
              </a:ext>
            </a:extLst>
          </p:cNvPr>
          <p:cNvSpPr txBox="1"/>
          <p:nvPr/>
        </p:nvSpPr>
        <p:spPr>
          <a:xfrm>
            <a:off x="720762" y="0"/>
            <a:ext cx="13877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69BA-AB2C-4B0B-9CC9-8F03C84902A5}"/>
              </a:ext>
            </a:extLst>
          </p:cNvPr>
          <p:cNvSpPr txBox="1"/>
          <p:nvPr/>
        </p:nvSpPr>
        <p:spPr>
          <a:xfrm>
            <a:off x="277244" y="2108428"/>
            <a:ext cx="11914756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Эффективная корпоративная культура 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Командность, взаимопомощь и взаимоподдержка, ориентация на результат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для карьерного роста и расширения профессиональных знаний и опыта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расширения деловых контактов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влиять на политику компании 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 и автономия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Обратная связь и признание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удовлетворить интерес к инновациям и  новым методам работы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Баланс между работой и личной жизнью</a:t>
            </a:r>
          </a:p>
          <a:p>
            <a:pPr marL="571500" indent="-571500">
              <a:lnSpc>
                <a:spcPct val="150000"/>
              </a:lnSpc>
              <a:buSzPct val="5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бонусов, ориентированные на производительность и результативность</a:t>
            </a:r>
            <a:endParaRPr lang="ru-RU" b="1" spc="-104" dirty="0">
              <a:solidFill>
                <a:srgbClr val="FFFFFF"/>
              </a:solidFill>
              <a:latin typeface="Montserrat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ADEC2-D928-4852-A9EA-7ABF581801EB}"/>
              </a:ext>
            </a:extLst>
          </p:cNvPr>
          <p:cNvSpPr txBox="1"/>
          <p:nvPr/>
        </p:nvSpPr>
        <p:spPr>
          <a:xfrm>
            <a:off x="310745" y="688103"/>
            <a:ext cx="11570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Представители поколения ищут  свободу в принятии решений и часто возглавляет стартапы и малый бизнес. Им нравится внедрять инновации, но они предпочитают более практичный подход к изменениям, чем рисковое новаторство</a:t>
            </a:r>
          </a:p>
        </p:txBody>
      </p:sp>
    </p:spTree>
    <p:extLst>
      <p:ext uri="{BB962C8B-B14F-4D97-AF65-F5344CB8AC3E}">
        <p14:creationId xmlns:p14="http://schemas.microsoft.com/office/powerpoint/2010/main" val="1587764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634_TF44450328.potx" id="{921B858A-1FFF-4EF2-85DE-0BCEBF943417}" vid="{04662A2B-4C6F-40F1-943D-D2DD43AE62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лаконичная изысканная презентация</Template>
  <TotalTime>0</TotalTime>
  <Words>1510</Words>
  <Application>Microsoft Office PowerPoint</Application>
  <PresentationFormat>Широкоэкранный</PresentationFormat>
  <Paragraphs>246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Montserrat Regular</vt:lpstr>
      <vt:lpstr>Speak Pro</vt:lpstr>
      <vt:lpstr>Styrene A LC Bold</vt:lpstr>
      <vt:lpstr>Times New Roman</vt:lpstr>
      <vt:lpstr>Wingdings</vt:lpstr>
      <vt:lpstr>Тема Office</vt:lpstr>
      <vt:lpstr>Презентация PowerPoint</vt:lpstr>
      <vt:lpstr>ТЕОРИЯ ПОКОЛЕНИЙ </vt:lpstr>
      <vt:lpstr>РАЗВИТИЕ ПРОГРЕССА И ЗНАНИЙ</vt:lpstr>
      <vt:lpstr>ТЕОРИЯ ПОКОЛЕНИЙ В МИРЕ И НА ТЕРРИТОРИИ СНГ </vt:lpstr>
      <vt:lpstr>МОЛЧАЛИВОЕ ПОКОЛЕНИЕ .  ЦЕННОСТИ И ХАРАКТЕРИСТИКИ </vt:lpstr>
      <vt:lpstr>Поколение беби-бумеры. Характеристики  </vt:lpstr>
      <vt:lpstr>Поколение беби-бумеры.  Мотивация</vt:lpstr>
      <vt:lpstr>Поколение Х.  Ценности  и характеристики </vt:lpstr>
      <vt:lpstr>Поколение Х.  Мотивация</vt:lpstr>
      <vt:lpstr>Поколение Х.  ОБУЧЕНИЕ И РАВЗИТИЕ</vt:lpstr>
      <vt:lpstr>Поколение Y.  Ценности  и характеристики </vt:lpstr>
      <vt:lpstr>Поколение Y.  Мотивация</vt:lpstr>
      <vt:lpstr>Поколение y.  ОБУЧЕНИЕ И РАВЗИТИЕ</vt:lpstr>
      <vt:lpstr>Поколение Z.  Ценности  и характеристики </vt:lpstr>
      <vt:lpstr>Презентация PowerPoint</vt:lpstr>
      <vt:lpstr>Поколение Z.  ОБУЧЕНИЕ И РАВЗИТИЕ</vt:lpstr>
      <vt:lpstr>Поколение A.  Ценности  и характеристики </vt:lpstr>
      <vt:lpstr>Презентация PowerPoint</vt:lpstr>
      <vt:lpstr>Поколение A.  ОБУЧЕНИЕ И РАВЗИТИЕ</vt:lpstr>
      <vt:lpstr>СТАТИСТИКА РЫНКА ТРУДА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Ваше название здесь</dc:title>
  <dc:creator>Anna Timofeyeva</dc:creator>
  <cp:lastModifiedBy>Nazyrova, Larissa (Ust-Kamenogorsk - KZ)</cp:lastModifiedBy>
  <cp:revision>130</cp:revision>
  <dcterms:created xsi:type="dcterms:W3CDTF">2024-07-02T14:58:30Z</dcterms:created>
  <dcterms:modified xsi:type="dcterms:W3CDTF">2025-10-23T05:08:48Z</dcterms:modified>
</cp:coreProperties>
</file>