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Barlow"/>
      <p:regular r:id="rId17"/>
    </p:embeddedFont>
    <p:embeddedFont>
      <p:font typeface="Barlow"/>
      <p:regular r:id="rId18"/>
    </p:embeddedFont>
    <p:embeddedFont>
      <p:font typeface="Barlow"/>
      <p:regular r:id="rId19"/>
    </p:embeddedFont>
    <p:embeddedFont>
      <p:font typeface="Barlow"/>
      <p:regular r:id="rId20"/>
    </p:embeddedFont>
    <p:embeddedFont>
      <p:font typeface="Montserrat"/>
      <p:regular r:id="rId21"/>
    </p:embeddedFont>
    <p:embeddedFont>
      <p:font typeface="Montserrat"/>
      <p:regular r:id="rId22"/>
    </p:embeddedFont>
    <p:embeddedFont>
      <p:font typeface="Montserrat"/>
      <p:regular r:id="rId23"/>
    </p:embeddedFont>
    <p:embeddedFont>
      <p:font typeface="Montserrat"/>
      <p:regular r:id="rId2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Relationship Id="rId23" Type="http://schemas.openxmlformats.org/officeDocument/2006/relationships/font" Target="fonts/font7.fntdata"/><Relationship Id="rId2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2" Type="http://schemas.openxmlformats.org/officeDocument/2006/relationships/image" Target="../media/image-1010-2.png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2" Type="http://schemas.openxmlformats.org/officeDocument/2006/relationships/image" Target="../media/image-1011-2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svg"/><Relationship Id="rId5" Type="http://schemas.openxmlformats.org/officeDocument/2006/relationships/image" Target="../media/image-5-5.png"/><Relationship Id="rId6" Type="http://schemas.openxmlformats.org/officeDocument/2006/relationships/image" Target="../media/image-5-6.png"/><Relationship Id="rId7" Type="http://schemas.openxmlformats.org/officeDocument/2006/relationships/image" Target="../media/image-5-7.png"/><Relationship Id="rId8" Type="http://schemas.openxmlformats.org/officeDocument/2006/relationships/image" Target="../media/image-5-8.svg"/><Relationship Id="rId9" Type="http://schemas.openxmlformats.org/officeDocument/2006/relationships/image" Target="../media/image-5-9.png"/><Relationship Id="rId10" Type="http://schemas.openxmlformats.org/officeDocument/2006/relationships/image" Target="../media/image-5-10.png"/><Relationship Id="rId11" Type="http://schemas.openxmlformats.org/officeDocument/2006/relationships/image" Target="../media/image-5-11.png"/><Relationship Id="rId12" Type="http://schemas.openxmlformats.org/officeDocument/2006/relationships/image" Target="../media/image-5-12.svg"/><Relationship Id="rId13" Type="http://schemas.openxmlformats.org/officeDocument/2006/relationships/image" Target="../media/image-5-13.png"/><Relationship Id="rId14" Type="http://schemas.openxmlformats.org/officeDocument/2006/relationships/image" Target="../media/image-5-14.png"/><Relationship Id="rId15" Type="http://schemas.openxmlformats.org/officeDocument/2006/relationships/image" Target="../media/image-5-15.png"/><Relationship Id="rId16" Type="http://schemas.openxmlformats.org/officeDocument/2006/relationships/image" Target="../media/image-5-16.svg"/><Relationship Id="rId17" Type="http://schemas.openxmlformats.org/officeDocument/2006/relationships/image" Target="../media/image-5-17.png"/><Relationship Id="rId18" Type="http://schemas.openxmlformats.org/officeDocument/2006/relationships/image" Target="../media/image-5-18.png"/><Relationship Id="rId19" Type="http://schemas.openxmlformats.org/officeDocument/2006/relationships/image" Target="../media/image-5-19.png"/><Relationship Id="rId20" Type="http://schemas.openxmlformats.org/officeDocument/2006/relationships/image" Target="../media/image-5-20.svg"/><Relationship Id="rId21" Type="http://schemas.openxmlformats.org/officeDocument/2006/relationships/image" Target="../media/image-5-21.png"/><Relationship Id="rId22" Type="http://schemas.openxmlformats.org/officeDocument/2006/relationships/image" Target="../media/image-5-22.png"/><Relationship Id="rId23" Type="http://schemas.openxmlformats.org/officeDocument/2006/relationships/image" Target="../media/image-5-23.png"/><Relationship Id="rId24" Type="http://schemas.openxmlformats.org/officeDocument/2006/relationships/image" Target="../media/image-5-24.svg"/><Relationship Id="rId25" Type="http://schemas.openxmlformats.org/officeDocument/2006/relationships/image" Target="../media/image-5-25.png"/><Relationship Id="rId26" Type="http://schemas.openxmlformats.org/officeDocument/2006/relationships/image" Target="../media/image-5-26.png"/><Relationship Id="rId27" Type="http://schemas.openxmlformats.org/officeDocument/2006/relationships/image" Target="../media/image-5-27.png"/><Relationship Id="rId28" Type="http://schemas.openxmlformats.org/officeDocument/2006/relationships/image" Target="../media/image-5-28.svg"/><Relationship Id="rId29" Type="http://schemas.openxmlformats.org/officeDocument/2006/relationships/slideLayout" Target="../slideLayouts/slideLayout6.xml"/><Relationship Id="rId30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slideLayout" Target="../slideLayouts/slideLayout8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1650444"/>
            <a:ext cx="7627382" cy="35635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Доклад Тема: «</a:t>
            </a:r>
            <a:pPr algn="l" indent="0" marL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75BAE6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DE&amp;I в Казахстане</a:t>
            </a:r>
            <a:pPr algn="l" indent="0" marL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: между формальным равенством и культурой принятия»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44709" y="5538907"/>
            <a:ext cx="7627382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Докладчик: Барабанова Елена Ивановна – кандидат психологических наук, главный научный сотрудник проекта AP23489784</a:t>
            </a:r>
            <a:endParaRPr lang="en-US" sz="17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9966" y="592098"/>
            <a:ext cx="7017663" cy="639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00"/>
              </a:lnSpc>
              <a:buNone/>
            </a:pPr>
            <a:r>
              <a:rPr lang="en-US" sz="40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8. Риски и как их смягчать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679966" y="1716643"/>
            <a:ext cx="2556272" cy="3194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75BAE6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Риски</a:t>
            </a:r>
            <a:endParaRPr lang="en-US" sz="2000" dirty="0"/>
          </a:p>
        </p:txBody>
      </p:sp>
      <p:sp>
        <p:nvSpPr>
          <p:cNvPr id="4" name="Text 2"/>
          <p:cNvSpPr/>
          <p:nvPr/>
        </p:nvSpPr>
        <p:spPr>
          <a:xfrm>
            <a:off x="679966" y="2230279"/>
            <a:ext cx="6398300" cy="3108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Формализм и «галочки».</a:t>
            </a:r>
            <a:endParaRPr lang="en-US" sz="1500" dirty="0"/>
          </a:p>
        </p:txBody>
      </p:sp>
      <p:sp>
        <p:nvSpPr>
          <p:cNvPr id="5" name="Text 3"/>
          <p:cNvSpPr/>
          <p:nvPr/>
        </p:nvSpPr>
        <p:spPr>
          <a:xfrm>
            <a:off x="679966" y="2609136"/>
            <a:ext cx="6398300" cy="3108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Поляризация и «обратная дискриминация».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679966" y="2987993"/>
            <a:ext cx="6398300" cy="3108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Усталость от инициатив.</a:t>
            </a:r>
            <a:endParaRPr lang="en-US" sz="1500" dirty="0"/>
          </a:p>
        </p:txBody>
      </p:sp>
      <p:sp>
        <p:nvSpPr>
          <p:cNvPr id="7" name="Text 5"/>
          <p:cNvSpPr/>
          <p:nvPr/>
        </p:nvSpPr>
        <p:spPr>
          <a:xfrm>
            <a:off x="679966" y="3366849"/>
            <a:ext cx="6398300" cy="3108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Опасения конфиденциальности.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7559754" y="1716643"/>
            <a:ext cx="2556272" cy="3194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75BAE6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Решения</a:t>
            </a:r>
            <a:endParaRPr lang="en-US" sz="2000" dirty="0"/>
          </a:p>
        </p:txBody>
      </p:sp>
      <p:sp>
        <p:nvSpPr>
          <p:cNvPr id="9" name="Text 7"/>
          <p:cNvSpPr/>
          <p:nvPr/>
        </p:nvSpPr>
        <p:spPr>
          <a:xfrm>
            <a:off x="7559754" y="2230279"/>
            <a:ext cx="6398300" cy="3108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Связать DE&amp;I с KPI бизнеса и мотивацией менеджеров.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7559754" y="2609136"/>
            <a:ext cx="6398300" cy="621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Коммуникации на ценностях справедливости и меритократии, прозрачные критерии оценок.</a:t>
            </a:r>
            <a:endParaRPr lang="en-US" sz="1500" dirty="0"/>
          </a:p>
        </p:txBody>
      </p:sp>
      <p:sp>
        <p:nvSpPr>
          <p:cNvPr id="11" name="Text 9"/>
          <p:cNvSpPr/>
          <p:nvPr/>
        </p:nvSpPr>
        <p:spPr>
          <a:xfrm>
            <a:off x="7559754" y="3298865"/>
            <a:ext cx="6398300" cy="621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Приоритизация 2–3 направлений с явными «быстрыми победами».</a:t>
            </a: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7559754" y="3988594"/>
            <a:ext cx="6398300" cy="621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privacy-by-design, добровольность, агрегация и безопасное хранение данных.</a:t>
            </a:r>
            <a:endParaRPr lang="en-US" sz="1500" dirty="0"/>
          </a:p>
        </p:txBody>
      </p:sp>
      <p:sp>
        <p:nvSpPr>
          <p:cNvPr id="13" name="Text 11"/>
          <p:cNvSpPr/>
          <p:nvPr/>
        </p:nvSpPr>
        <p:spPr>
          <a:xfrm>
            <a:off x="679966" y="4969669"/>
            <a:ext cx="4090154" cy="5111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000"/>
              </a:lnSpc>
              <a:buNone/>
            </a:pPr>
            <a:r>
              <a:rPr lang="en-US" sz="32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Заключение</a:t>
            </a:r>
            <a:endParaRPr lang="en-US" sz="3200" dirty="0"/>
          </a:p>
        </p:txBody>
      </p:sp>
      <p:sp>
        <p:nvSpPr>
          <p:cNvPr id="14" name="Text 12"/>
          <p:cNvSpPr/>
          <p:nvPr/>
        </p:nvSpPr>
        <p:spPr>
          <a:xfrm>
            <a:off x="679966" y="5772150"/>
            <a:ext cx="13270468" cy="1865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DE&amp;I в Казахстане выходит за рамки формального равенства: это про ежедневные решения — кого мы нанимаем, как обучаем, как даём обратную связь, насколько безопасно людям говорить и ошибаться. Компании, которые превращают инклюзию в управляемую систему (данные, процессы, навыки, ответственность), получают устойчивое преимущество: более крепкие команды, меньше рисков, выше скорость изменений и качество клиентского опыта. Следующий шаг — выбрать 2–3 приоритетных вектора (например, доступность, психологическая безопасность и инклюзивный найм), закрепить их в целях руководителей и начать измерять прогресс.</a:t>
            </a:r>
            <a:endParaRPr lang="en-US" sz="15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6518" y="569952"/>
            <a:ext cx="13197364" cy="13468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300"/>
              </a:lnSpc>
              <a:buNone/>
            </a:pPr>
            <a:r>
              <a:rPr lang="en-US" sz="42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Резюме: От формального равенства к культуре принятия</a:t>
            </a:r>
            <a:endParaRPr lang="en-US" sz="4200" dirty="0"/>
          </a:p>
        </p:txBody>
      </p:sp>
      <p:sp>
        <p:nvSpPr>
          <p:cNvPr id="3" name="Text 1"/>
          <p:cNvSpPr/>
          <p:nvPr/>
        </p:nvSpPr>
        <p:spPr>
          <a:xfrm>
            <a:off x="716518" y="2326124"/>
            <a:ext cx="13197364" cy="654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 Казахстане основы формального равенства закреплены в политике и внутренних регламентах многих организаций. Однако разрыв между «бумажной» инклюзией и реальными практиками остаётся ощутимым.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716518" y="3211235"/>
            <a:ext cx="6496288" cy="2775347"/>
          </a:xfrm>
          <a:prstGeom prst="roundRect">
            <a:avLst>
              <a:gd name="adj" fmla="val 3954"/>
            </a:avLst>
          </a:prstGeom>
          <a:solidFill>
            <a:srgbClr val="FFFFFF"/>
          </a:solidFill>
          <a:ln w="22860">
            <a:solidFill>
              <a:srgbClr val="BACFDD"/>
            </a:solidFill>
            <a:prstDash val="solid"/>
          </a:ln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3658" y="3211235"/>
            <a:ext cx="91440" cy="2775347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12627" y="3438763"/>
            <a:ext cx="5972651" cy="6731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Ключевые причины — психологические барьеры</a:t>
            </a:r>
            <a:endParaRPr lang="en-US" sz="2100" dirty="0"/>
          </a:p>
        </p:txBody>
      </p:sp>
      <p:sp>
        <p:nvSpPr>
          <p:cNvPr id="7" name="Text 4"/>
          <p:cNvSpPr/>
          <p:nvPr/>
        </p:nvSpPr>
        <p:spPr>
          <a:xfrm>
            <a:off x="1012627" y="4234696"/>
            <a:ext cx="5972651" cy="3274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Неосознаваемые предубеждения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1012627" y="4633674"/>
            <a:ext cx="5972651" cy="3274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«Угроза стереотипа»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1012627" y="5032653"/>
            <a:ext cx="5972651" cy="3274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Моральное лицензирование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1012627" y="5431631"/>
            <a:ext cx="5972651" cy="3274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Страх ошибок</a:t>
            </a: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7417475" y="3211235"/>
            <a:ext cx="6496407" cy="2775347"/>
          </a:xfrm>
          <a:prstGeom prst="roundRect">
            <a:avLst>
              <a:gd name="adj" fmla="val 3954"/>
            </a:avLst>
          </a:prstGeom>
          <a:solidFill>
            <a:srgbClr val="FFFFFF"/>
          </a:solidFill>
          <a:ln w="22860">
            <a:solidFill>
              <a:srgbClr val="BACFDD"/>
            </a:solidFill>
            <a:prstDash val="solid"/>
          </a:ln>
        </p:spPr>
      </p:sp>
      <p:pic>
        <p:nvPicPr>
          <p:cNvPr id="12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4615" y="3211235"/>
            <a:ext cx="91440" cy="2775347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7713583" y="3438763"/>
            <a:ext cx="5972770" cy="6731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Ключевые причины — организационные ограничения</a:t>
            </a:r>
            <a:endParaRPr lang="en-US" sz="2100" dirty="0"/>
          </a:p>
        </p:txBody>
      </p:sp>
      <p:sp>
        <p:nvSpPr>
          <p:cNvPr id="14" name="Text 10"/>
          <p:cNvSpPr/>
          <p:nvPr/>
        </p:nvSpPr>
        <p:spPr>
          <a:xfrm>
            <a:off x="7713583" y="4234696"/>
            <a:ext cx="5972770" cy="3274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Комплаенс вместо культуры</a:t>
            </a:r>
            <a:endParaRPr lang="en-US" sz="1600" dirty="0"/>
          </a:p>
        </p:txBody>
      </p:sp>
      <p:sp>
        <p:nvSpPr>
          <p:cNvPr id="15" name="Text 11"/>
          <p:cNvSpPr/>
          <p:nvPr/>
        </p:nvSpPr>
        <p:spPr>
          <a:xfrm>
            <a:off x="7713583" y="4633674"/>
            <a:ext cx="5972770" cy="3274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Отсутствие данных</a:t>
            </a:r>
            <a:endParaRPr lang="en-US" sz="1600" dirty="0"/>
          </a:p>
        </p:txBody>
      </p:sp>
      <p:sp>
        <p:nvSpPr>
          <p:cNvPr id="16" name="Text 12"/>
          <p:cNvSpPr/>
          <p:nvPr/>
        </p:nvSpPr>
        <p:spPr>
          <a:xfrm>
            <a:off x="7713583" y="5032653"/>
            <a:ext cx="5972770" cy="3274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«Размытая» ответственность</a:t>
            </a:r>
            <a:endParaRPr lang="en-US" sz="1600" dirty="0"/>
          </a:p>
        </p:txBody>
      </p:sp>
      <p:sp>
        <p:nvSpPr>
          <p:cNvPr id="17" name="Text 13"/>
          <p:cNvSpPr/>
          <p:nvPr/>
        </p:nvSpPr>
        <p:spPr>
          <a:xfrm>
            <a:off x="7713583" y="5431631"/>
            <a:ext cx="5972770" cy="3274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Неадаптированные процессы</a:t>
            </a:r>
            <a:endParaRPr lang="en-US" sz="1600" dirty="0"/>
          </a:p>
        </p:txBody>
      </p:sp>
      <p:sp>
        <p:nvSpPr>
          <p:cNvPr id="18" name="Text 14"/>
          <p:cNvSpPr/>
          <p:nvPr/>
        </p:nvSpPr>
        <p:spPr>
          <a:xfrm>
            <a:off x="1023580" y="6447115"/>
            <a:ext cx="12890302" cy="9822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Переход от формального равенства к подлинной культуре принятия критичен для устойчивости бизнеса: DE&amp;I повышает производительность, снижает риски, раскрывает кадровый потенциал, укрепляет инновационность и притяжение инвестиций.</a:t>
            </a:r>
            <a:endParaRPr lang="en-US" sz="1600" dirty="0"/>
          </a:p>
        </p:txBody>
      </p:sp>
      <p:sp>
        <p:nvSpPr>
          <p:cNvPr id="19" name="Shape 15"/>
          <p:cNvSpPr/>
          <p:nvPr/>
        </p:nvSpPr>
        <p:spPr>
          <a:xfrm>
            <a:off x="716518" y="6216848"/>
            <a:ext cx="22860" cy="1442799"/>
          </a:xfrm>
          <a:prstGeom prst="rect">
            <a:avLst/>
          </a:prstGeom>
          <a:solidFill>
            <a:srgbClr val="75BAE6"/>
          </a:solidFill>
          <a:ln/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35543" y="420767"/>
            <a:ext cx="13559314" cy="1006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950"/>
              </a:lnSpc>
              <a:buNone/>
            </a:pPr>
            <a:r>
              <a:rPr lang="en-US" sz="31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1. Казахстанский контекст: от нормативной базы к повседневным практикам</a:t>
            </a:r>
            <a:endParaRPr lang="en-US" sz="3150" dirty="0"/>
          </a:p>
        </p:txBody>
      </p:sp>
      <p:sp>
        <p:nvSpPr>
          <p:cNvPr id="3" name="Text 1"/>
          <p:cNvSpPr/>
          <p:nvPr/>
        </p:nvSpPr>
        <p:spPr>
          <a:xfrm>
            <a:off x="535543" y="1809750"/>
            <a:ext cx="2480072" cy="2515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Формальное равенство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535543" y="2214324"/>
            <a:ext cx="6593086" cy="4895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2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Во многих компаниях уже есть политики недискриминации, требования к безбарьерной среде, процедуры HR-комплаенса.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535543" y="2856905"/>
            <a:ext cx="2390775" cy="2515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Проблема исполнения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535543" y="3261479"/>
            <a:ext cx="6593086" cy="7343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2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Реальная включённость сотрудников из разных групп (по возрасту, полу, языку, региону, инвалидности, религии, социальному происхождению и др.) часто зависит от конкретных руководителей, а не от системных правил.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7509391" y="1809750"/>
            <a:ext cx="2263735" cy="2515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Культурные факторы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509391" y="2214324"/>
            <a:ext cx="6593086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900"/>
              </a:lnSpc>
              <a:buSzPct val="100000"/>
              <a:buChar char="•"/>
            </a:pPr>
            <a:r>
              <a:rPr lang="en-US" sz="12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Многоязычие (казахский/русский и языки меньшинств)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7509391" y="2512576"/>
            <a:ext cx="6593086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900"/>
              </a:lnSpc>
              <a:buSzPct val="100000"/>
              <a:buChar char="•"/>
            </a:pPr>
            <a:r>
              <a:rPr lang="en-US" sz="12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Различия между столичными и региональными практиками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7509391" y="2810828"/>
            <a:ext cx="6593086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900"/>
              </a:lnSpc>
              <a:buSzPct val="100000"/>
              <a:buChar char="•"/>
            </a:pPr>
            <a:r>
              <a:rPr lang="en-US" sz="12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Различный уровень доступности городской среды и ИКТ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7509391" y="3193256"/>
            <a:ext cx="6593086" cy="4895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2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Всё это влияет на шансы на равный доступ к работе, обучению и карьерному росту.</a:t>
            </a:r>
            <a:endParaRPr lang="en-US" sz="1200" dirty="0"/>
          </a:p>
        </p:txBody>
      </p:sp>
      <p:pic>
        <p:nvPicPr>
          <p:cNvPr id="1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09391" y="3854887"/>
            <a:ext cx="6593086" cy="439888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85549" y="460057"/>
            <a:ext cx="13459301" cy="11006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300"/>
              </a:lnSpc>
              <a:buNone/>
            </a:pPr>
            <a:r>
              <a:rPr lang="en-US" sz="3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2. Психологические барьеры внедрения инклюзивной культуры</a:t>
            </a:r>
            <a:endParaRPr lang="en-US" sz="3450" dirty="0"/>
          </a:p>
        </p:txBody>
      </p:sp>
      <p:sp>
        <p:nvSpPr>
          <p:cNvPr id="3" name="Shape 1"/>
          <p:cNvSpPr/>
          <p:nvPr/>
        </p:nvSpPr>
        <p:spPr>
          <a:xfrm>
            <a:off x="585549" y="1895237"/>
            <a:ext cx="376476" cy="376476"/>
          </a:xfrm>
          <a:prstGeom prst="roundRect">
            <a:avLst>
              <a:gd name="adj" fmla="val 66669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641687" y="1918395"/>
            <a:ext cx="264200" cy="330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050"/>
              </a:lnSpc>
              <a:buNone/>
            </a:pPr>
            <a:r>
              <a:rPr lang="en-US" sz="20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1</a:t>
            </a:r>
            <a:endParaRPr lang="en-US" sz="2050" dirty="0"/>
          </a:p>
        </p:txBody>
      </p:sp>
      <p:sp>
        <p:nvSpPr>
          <p:cNvPr id="5" name="Text 3"/>
          <p:cNvSpPr/>
          <p:nvPr/>
        </p:nvSpPr>
        <p:spPr>
          <a:xfrm>
            <a:off x="1129308" y="1952744"/>
            <a:ext cx="5266849" cy="2751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Неосознаваемые предубеждения (implicit bias)</a:t>
            </a:r>
            <a:endParaRPr lang="en-US" sz="1700" dirty="0"/>
          </a:p>
        </p:txBody>
      </p:sp>
      <p:sp>
        <p:nvSpPr>
          <p:cNvPr id="6" name="Text 4"/>
          <p:cNvSpPr/>
          <p:nvPr/>
        </p:nvSpPr>
        <p:spPr>
          <a:xfrm>
            <a:off x="1129308" y="2328267"/>
            <a:ext cx="12915543" cy="267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Привычка «нанимать похожих» (similarity bias) искажает оценку потенциала и «режет» разнообразие на входе.</a:t>
            </a:r>
            <a:endParaRPr lang="en-US" sz="1300" dirty="0"/>
          </a:p>
        </p:txBody>
      </p:sp>
      <p:sp>
        <p:nvSpPr>
          <p:cNvPr id="7" name="Shape 5"/>
          <p:cNvSpPr/>
          <p:nvPr/>
        </p:nvSpPr>
        <p:spPr>
          <a:xfrm>
            <a:off x="585549" y="2930485"/>
            <a:ext cx="376476" cy="376476"/>
          </a:xfrm>
          <a:prstGeom prst="roundRect">
            <a:avLst>
              <a:gd name="adj" fmla="val 66669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641687" y="2953643"/>
            <a:ext cx="264200" cy="330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050"/>
              </a:lnSpc>
              <a:buNone/>
            </a:pPr>
            <a:r>
              <a:rPr lang="en-US" sz="20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2</a:t>
            </a:r>
            <a:endParaRPr lang="en-US" sz="2050" dirty="0"/>
          </a:p>
        </p:txBody>
      </p:sp>
      <p:sp>
        <p:nvSpPr>
          <p:cNvPr id="9" name="Text 7"/>
          <p:cNvSpPr/>
          <p:nvPr/>
        </p:nvSpPr>
        <p:spPr>
          <a:xfrm>
            <a:off x="1129308" y="2987993"/>
            <a:ext cx="4067413" cy="2751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Угроза стереотипа (stereotype threat)</a:t>
            </a:r>
            <a:endParaRPr lang="en-US" sz="1700" dirty="0"/>
          </a:p>
        </p:txBody>
      </p:sp>
      <p:sp>
        <p:nvSpPr>
          <p:cNvPr id="10" name="Text 8"/>
          <p:cNvSpPr/>
          <p:nvPr/>
        </p:nvSpPr>
        <p:spPr>
          <a:xfrm>
            <a:off x="1129308" y="3363516"/>
            <a:ext cx="12915543" cy="267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Сотрудники из недопредставленных групп могут демонстрировать заниженную результативность в условиях скрытых ожиданий/ярлыков.</a:t>
            </a:r>
            <a:endParaRPr lang="en-US" sz="1300" dirty="0"/>
          </a:p>
        </p:txBody>
      </p:sp>
      <p:sp>
        <p:nvSpPr>
          <p:cNvPr id="11" name="Shape 9"/>
          <p:cNvSpPr/>
          <p:nvPr/>
        </p:nvSpPr>
        <p:spPr>
          <a:xfrm>
            <a:off x="585549" y="3965734"/>
            <a:ext cx="376476" cy="376476"/>
          </a:xfrm>
          <a:prstGeom prst="roundRect">
            <a:avLst>
              <a:gd name="adj" fmla="val 66669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641687" y="3988891"/>
            <a:ext cx="264200" cy="330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050"/>
              </a:lnSpc>
              <a:buNone/>
            </a:pPr>
            <a:r>
              <a:rPr lang="en-US" sz="20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3</a:t>
            </a:r>
            <a:endParaRPr lang="en-US" sz="2050" dirty="0"/>
          </a:p>
        </p:txBody>
      </p:sp>
      <p:sp>
        <p:nvSpPr>
          <p:cNvPr id="13" name="Text 11"/>
          <p:cNvSpPr/>
          <p:nvPr/>
        </p:nvSpPr>
        <p:spPr>
          <a:xfrm>
            <a:off x="1129308" y="4023241"/>
            <a:ext cx="3337679" cy="2751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Моральное лицензирование</a:t>
            </a:r>
            <a:endParaRPr lang="en-US" sz="1700" dirty="0"/>
          </a:p>
        </p:txBody>
      </p:sp>
      <p:sp>
        <p:nvSpPr>
          <p:cNvPr id="14" name="Text 12"/>
          <p:cNvSpPr/>
          <p:nvPr/>
        </p:nvSpPr>
        <p:spPr>
          <a:xfrm>
            <a:off x="1129308" y="4398764"/>
            <a:ext cx="12915543" cy="267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«У нас уже есть одна программа/сотрудник Х — значит, мы инклюзивны»; снижает мотивацию к глубинным изменениям.</a:t>
            </a:r>
            <a:endParaRPr lang="en-US" sz="1300" dirty="0"/>
          </a:p>
        </p:txBody>
      </p:sp>
      <p:sp>
        <p:nvSpPr>
          <p:cNvPr id="15" name="Shape 13"/>
          <p:cNvSpPr/>
          <p:nvPr/>
        </p:nvSpPr>
        <p:spPr>
          <a:xfrm>
            <a:off x="585549" y="5000982"/>
            <a:ext cx="376476" cy="376476"/>
          </a:xfrm>
          <a:prstGeom prst="roundRect">
            <a:avLst>
              <a:gd name="adj" fmla="val 66669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641687" y="5024140"/>
            <a:ext cx="264200" cy="330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050"/>
              </a:lnSpc>
              <a:buNone/>
            </a:pPr>
            <a:r>
              <a:rPr lang="en-US" sz="20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4</a:t>
            </a:r>
            <a:endParaRPr lang="en-US" sz="2050" dirty="0"/>
          </a:p>
        </p:txBody>
      </p:sp>
      <p:sp>
        <p:nvSpPr>
          <p:cNvPr id="17" name="Text 15"/>
          <p:cNvSpPr/>
          <p:nvPr/>
        </p:nvSpPr>
        <p:spPr>
          <a:xfrm>
            <a:off x="1129308" y="5058489"/>
            <a:ext cx="5078254" cy="2751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Эффект свидетеля и боязнь вмешательства</a:t>
            </a:r>
            <a:endParaRPr lang="en-US" sz="1700" dirty="0"/>
          </a:p>
        </p:txBody>
      </p:sp>
      <p:sp>
        <p:nvSpPr>
          <p:cNvPr id="18" name="Text 16"/>
          <p:cNvSpPr/>
          <p:nvPr/>
        </p:nvSpPr>
        <p:spPr>
          <a:xfrm>
            <a:off x="1129308" y="5434013"/>
            <a:ext cx="12915543" cy="267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Очевидцы микронесправедливостей не вмешиваются из-за страха социальной цены.</a:t>
            </a:r>
            <a:endParaRPr lang="en-US" sz="1300" dirty="0"/>
          </a:p>
        </p:txBody>
      </p:sp>
      <p:sp>
        <p:nvSpPr>
          <p:cNvPr id="19" name="Shape 17"/>
          <p:cNvSpPr/>
          <p:nvPr/>
        </p:nvSpPr>
        <p:spPr>
          <a:xfrm>
            <a:off x="585549" y="6036231"/>
            <a:ext cx="376476" cy="376476"/>
          </a:xfrm>
          <a:prstGeom prst="roundRect">
            <a:avLst>
              <a:gd name="adj" fmla="val 66669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641687" y="6059388"/>
            <a:ext cx="264200" cy="330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050"/>
              </a:lnSpc>
              <a:buNone/>
            </a:pPr>
            <a:r>
              <a:rPr lang="en-US" sz="20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5</a:t>
            </a:r>
            <a:endParaRPr lang="en-US" sz="2050" dirty="0"/>
          </a:p>
        </p:txBody>
      </p:sp>
      <p:sp>
        <p:nvSpPr>
          <p:cNvPr id="21" name="Text 19"/>
          <p:cNvSpPr/>
          <p:nvPr/>
        </p:nvSpPr>
        <p:spPr>
          <a:xfrm>
            <a:off x="1129308" y="6093738"/>
            <a:ext cx="4420076" cy="2751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Страх руководителей «сказать не так»</a:t>
            </a:r>
            <a:endParaRPr lang="en-US" sz="1700" dirty="0"/>
          </a:p>
        </p:txBody>
      </p:sp>
      <p:sp>
        <p:nvSpPr>
          <p:cNvPr id="22" name="Text 20"/>
          <p:cNvSpPr/>
          <p:nvPr/>
        </p:nvSpPr>
        <p:spPr>
          <a:xfrm>
            <a:off x="1129308" y="6469261"/>
            <a:ext cx="12915543" cy="267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Опасение ошибиться в терминах, «обидеть» — приводит к избеганию тем DE&amp;I и поверхностным коммуникациям.</a:t>
            </a:r>
            <a:endParaRPr lang="en-US" sz="1300" dirty="0"/>
          </a:p>
        </p:txBody>
      </p:sp>
      <p:sp>
        <p:nvSpPr>
          <p:cNvPr id="23" name="Shape 21"/>
          <p:cNvSpPr/>
          <p:nvPr/>
        </p:nvSpPr>
        <p:spPr>
          <a:xfrm>
            <a:off x="585549" y="7071479"/>
            <a:ext cx="376476" cy="376476"/>
          </a:xfrm>
          <a:prstGeom prst="roundRect">
            <a:avLst>
              <a:gd name="adj" fmla="val 66669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24" name="Text 22"/>
          <p:cNvSpPr/>
          <p:nvPr/>
        </p:nvSpPr>
        <p:spPr>
          <a:xfrm>
            <a:off x="641687" y="7094637"/>
            <a:ext cx="264200" cy="330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050"/>
              </a:lnSpc>
              <a:buNone/>
            </a:pPr>
            <a:r>
              <a:rPr lang="en-US" sz="20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6</a:t>
            </a:r>
            <a:endParaRPr lang="en-US" sz="2050" dirty="0"/>
          </a:p>
        </p:txBody>
      </p:sp>
      <p:sp>
        <p:nvSpPr>
          <p:cNvPr id="25" name="Text 23"/>
          <p:cNvSpPr/>
          <p:nvPr/>
        </p:nvSpPr>
        <p:spPr>
          <a:xfrm>
            <a:off x="1129308" y="7128986"/>
            <a:ext cx="7287578" cy="2751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Психологическая безопасность отсутствует или фрагментарна</a:t>
            </a:r>
            <a:endParaRPr lang="en-US" sz="1700" dirty="0"/>
          </a:p>
        </p:txBody>
      </p:sp>
      <p:sp>
        <p:nvSpPr>
          <p:cNvPr id="26" name="Text 24"/>
          <p:cNvSpPr/>
          <p:nvPr/>
        </p:nvSpPr>
        <p:spPr>
          <a:xfrm>
            <a:off x="1129308" y="7504509"/>
            <a:ext cx="12915543" cy="267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Если говорить «не принято» или за обратную связь карают, инклюзия остаётся лозунгом.</a:t>
            </a:r>
            <a:endParaRPr lang="en-US" sz="13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83644" y="458510"/>
            <a:ext cx="6845022" cy="5485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300"/>
              </a:lnSpc>
              <a:buNone/>
            </a:pPr>
            <a:r>
              <a:rPr lang="en-US" sz="3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3. Организационные барьеры</a:t>
            </a:r>
            <a:endParaRPr lang="en-US" sz="3450" dirty="0"/>
          </a:p>
        </p:txBody>
      </p:sp>
      <p:sp>
        <p:nvSpPr>
          <p:cNvPr id="3" name="Shape 1"/>
          <p:cNvSpPr/>
          <p:nvPr/>
        </p:nvSpPr>
        <p:spPr>
          <a:xfrm>
            <a:off x="583644" y="1590556"/>
            <a:ext cx="4376499" cy="1781056"/>
          </a:xfrm>
          <a:prstGeom prst="roundRect">
            <a:avLst>
              <a:gd name="adj" fmla="val 6161"/>
            </a:avLst>
          </a:prstGeom>
          <a:solidFill>
            <a:srgbClr val="FFFFFF"/>
          </a:solidFill>
          <a:ln/>
        </p:spPr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3644" y="1567696"/>
            <a:ext cx="4376499" cy="91440"/>
          </a:xfrm>
          <a:prstGeom prst="rect">
            <a:avLst/>
          </a:prstGeom>
        </p:spPr>
      </p:pic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1803" y="1340525"/>
            <a:ext cx="500182" cy="500182"/>
          </a:xfrm>
          <a:prstGeom prst="rect">
            <a:avLst/>
          </a:prstGeom>
        </p:spPr>
      </p:pic>
      <p:pic>
        <p:nvPicPr>
          <p:cNvPr id="6" name="Image 2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71822" y="1490543"/>
            <a:ext cx="200025" cy="200025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773192" y="2007394"/>
            <a:ext cx="3291007" cy="2742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Комплаенс вместо культуры</a:t>
            </a:r>
            <a:endParaRPr lang="en-US" sz="1700" dirty="0"/>
          </a:p>
        </p:txBody>
      </p:sp>
      <p:sp>
        <p:nvSpPr>
          <p:cNvPr id="8" name="Text 3"/>
          <p:cNvSpPr/>
          <p:nvPr/>
        </p:nvSpPr>
        <p:spPr>
          <a:xfrm>
            <a:off x="773192" y="2381607"/>
            <a:ext cx="3997404" cy="8004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Политики есть, но нет ясной миссии DE&amp;I, увязанной с бизнес-целями и KPI менеджеров.</a:t>
            </a:r>
            <a:endParaRPr lang="en-US" sz="1300" dirty="0"/>
          </a:p>
        </p:txBody>
      </p:sp>
      <p:sp>
        <p:nvSpPr>
          <p:cNvPr id="9" name="Shape 4"/>
          <p:cNvSpPr/>
          <p:nvPr/>
        </p:nvSpPr>
        <p:spPr>
          <a:xfrm>
            <a:off x="5126831" y="1590556"/>
            <a:ext cx="4376618" cy="1781056"/>
          </a:xfrm>
          <a:prstGeom prst="roundRect">
            <a:avLst>
              <a:gd name="adj" fmla="val 6161"/>
            </a:avLst>
          </a:prstGeom>
          <a:solidFill>
            <a:srgbClr val="FFFFFF"/>
          </a:solidFill>
          <a:ln/>
        </p:spPr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6831" y="1567696"/>
            <a:ext cx="4376618" cy="91440"/>
          </a:xfrm>
          <a:prstGeom prst="rect">
            <a:avLst/>
          </a:prstGeom>
        </p:spPr>
      </p:pic>
      <p:pic>
        <p:nvPicPr>
          <p:cNvPr id="11" name="Image 4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4990" y="1340525"/>
            <a:ext cx="500182" cy="500182"/>
          </a:xfrm>
          <a:prstGeom prst="rect">
            <a:avLst/>
          </a:prstGeom>
        </p:spPr>
      </p:pic>
      <p:pic>
        <p:nvPicPr>
          <p:cNvPr id="12" name="Image 5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15009" y="1490543"/>
            <a:ext cx="200025" cy="200025"/>
          </a:xfrm>
          <a:prstGeom prst="rect">
            <a:avLst/>
          </a:prstGeom>
        </p:spPr>
      </p:pic>
      <p:sp>
        <p:nvSpPr>
          <p:cNvPr id="13" name="Text 5"/>
          <p:cNvSpPr/>
          <p:nvPr/>
        </p:nvSpPr>
        <p:spPr>
          <a:xfrm>
            <a:off x="5316379" y="2007394"/>
            <a:ext cx="3133725" cy="2742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Размытая ответственность</a:t>
            </a:r>
            <a:endParaRPr lang="en-US" sz="1700" dirty="0"/>
          </a:p>
        </p:txBody>
      </p:sp>
      <p:sp>
        <p:nvSpPr>
          <p:cNvPr id="14" name="Text 6"/>
          <p:cNvSpPr/>
          <p:nvPr/>
        </p:nvSpPr>
        <p:spPr>
          <a:xfrm>
            <a:off x="5316379" y="2381607"/>
            <a:ext cx="3997523" cy="8004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DE&amp;I «все и ничьи»: HR отвечает за процессы, а P&amp;L-руководители — за результат, но DE&amp;I в их целях не зашито.</a:t>
            </a:r>
            <a:endParaRPr lang="en-US" sz="1300" dirty="0"/>
          </a:p>
        </p:txBody>
      </p:sp>
      <p:sp>
        <p:nvSpPr>
          <p:cNvPr id="15" name="Shape 7"/>
          <p:cNvSpPr/>
          <p:nvPr/>
        </p:nvSpPr>
        <p:spPr>
          <a:xfrm>
            <a:off x="9670137" y="1590556"/>
            <a:ext cx="4376618" cy="1781056"/>
          </a:xfrm>
          <a:prstGeom prst="roundRect">
            <a:avLst>
              <a:gd name="adj" fmla="val 6161"/>
            </a:avLst>
          </a:prstGeom>
          <a:solidFill>
            <a:srgbClr val="FFFFFF"/>
          </a:solidFill>
          <a:ln/>
        </p:spPr>
      </p:sp>
      <p:pic>
        <p:nvPicPr>
          <p:cNvPr id="16" name="Image 6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70137" y="1567696"/>
            <a:ext cx="4376618" cy="91440"/>
          </a:xfrm>
          <a:prstGeom prst="rect">
            <a:avLst/>
          </a:prstGeom>
        </p:spPr>
      </p:pic>
      <p:pic>
        <p:nvPicPr>
          <p:cNvPr id="17" name="Image 7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08296" y="1340525"/>
            <a:ext cx="500182" cy="500182"/>
          </a:xfrm>
          <a:prstGeom prst="rect">
            <a:avLst/>
          </a:prstGeom>
        </p:spPr>
      </p:pic>
      <p:pic>
        <p:nvPicPr>
          <p:cNvPr id="18" name="Image 8" descr="preencoded.png">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758315" y="1490543"/>
            <a:ext cx="200025" cy="200025"/>
          </a:xfrm>
          <a:prstGeom prst="rect">
            <a:avLst/>
          </a:prstGeom>
        </p:spPr>
      </p:pic>
      <p:sp>
        <p:nvSpPr>
          <p:cNvPr id="19" name="Text 8"/>
          <p:cNvSpPr/>
          <p:nvPr/>
        </p:nvSpPr>
        <p:spPr>
          <a:xfrm>
            <a:off x="9859685" y="2007394"/>
            <a:ext cx="2194203" cy="2742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Дефицит данных</a:t>
            </a:r>
            <a:endParaRPr lang="en-US" sz="1700" dirty="0"/>
          </a:p>
        </p:txBody>
      </p:sp>
      <p:sp>
        <p:nvSpPr>
          <p:cNvPr id="20" name="Text 9"/>
          <p:cNvSpPr/>
          <p:nvPr/>
        </p:nvSpPr>
        <p:spPr>
          <a:xfrm>
            <a:off x="9859685" y="2381607"/>
            <a:ext cx="3997523" cy="8004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Нет безопасного и добровольного учёта разнообразия; трудно измерить воронку (вакансия → вход → развитие → удержание).</a:t>
            </a:r>
            <a:endParaRPr lang="en-US" sz="1300" dirty="0"/>
          </a:p>
        </p:txBody>
      </p:sp>
      <p:sp>
        <p:nvSpPr>
          <p:cNvPr id="21" name="Shape 10"/>
          <p:cNvSpPr/>
          <p:nvPr/>
        </p:nvSpPr>
        <p:spPr>
          <a:xfrm>
            <a:off x="583644" y="3788331"/>
            <a:ext cx="4376499" cy="2322076"/>
          </a:xfrm>
          <a:prstGeom prst="roundRect">
            <a:avLst>
              <a:gd name="adj" fmla="val 4725"/>
            </a:avLst>
          </a:prstGeom>
          <a:solidFill>
            <a:srgbClr val="FFFFFF"/>
          </a:solidFill>
          <a:ln/>
        </p:spPr>
      </p:sp>
      <p:pic>
        <p:nvPicPr>
          <p:cNvPr id="22" name="Image 9" descr="preencoded.png">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3644" y="3765471"/>
            <a:ext cx="4376499" cy="91440"/>
          </a:xfrm>
          <a:prstGeom prst="rect">
            <a:avLst/>
          </a:prstGeom>
        </p:spPr>
      </p:pic>
      <p:pic>
        <p:nvPicPr>
          <p:cNvPr id="23" name="Image 10" descr="preencoded.png">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21803" y="3538299"/>
            <a:ext cx="500182" cy="500182"/>
          </a:xfrm>
          <a:prstGeom prst="rect">
            <a:avLst/>
          </a:prstGeom>
        </p:spPr>
      </p:pic>
      <p:pic>
        <p:nvPicPr>
          <p:cNvPr id="24" name="Image 11" descr="preencoded.png">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671822" y="3688318"/>
            <a:ext cx="200025" cy="200025"/>
          </a:xfrm>
          <a:prstGeom prst="rect">
            <a:avLst/>
          </a:prstGeom>
        </p:spPr>
      </p:pic>
      <p:sp>
        <p:nvSpPr>
          <p:cNvPr id="25" name="Text 11"/>
          <p:cNvSpPr/>
          <p:nvPr/>
        </p:nvSpPr>
        <p:spPr>
          <a:xfrm>
            <a:off x="773192" y="4205168"/>
            <a:ext cx="3079075" cy="2742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Процессы «по умолчанию»</a:t>
            </a:r>
            <a:endParaRPr lang="en-US" sz="1700" dirty="0"/>
          </a:p>
        </p:txBody>
      </p:sp>
      <p:sp>
        <p:nvSpPr>
          <p:cNvPr id="26" name="Text 12"/>
          <p:cNvSpPr/>
          <p:nvPr/>
        </p:nvSpPr>
        <p:spPr>
          <a:xfrm>
            <a:off x="773192" y="4579382"/>
            <a:ext cx="3997404" cy="10672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Описания вакансий, оценка, обучение, командировки, графики, ИТ-среда — редко проектируются с принципом «inclusive by design».</a:t>
            </a:r>
            <a:endParaRPr lang="en-US" sz="1300" dirty="0"/>
          </a:p>
        </p:txBody>
      </p:sp>
      <p:sp>
        <p:nvSpPr>
          <p:cNvPr id="27" name="Shape 13"/>
          <p:cNvSpPr/>
          <p:nvPr/>
        </p:nvSpPr>
        <p:spPr>
          <a:xfrm>
            <a:off x="5126831" y="3788331"/>
            <a:ext cx="4376618" cy="2322076"/>
          </a:xfrm>
          <a:prstGeom prst="roundRect">
            <a:avLst>
              <a:gd name="adj" fmla="val 4725"/>
            </a:avLst>
          </a:prstGeom>
          <a:solidFill>
            <a:srgbClr val="FFFFFF"/>
          </a:solidFill>
          <a:ln/>
        </p:spPr>
      </p:sp>
      <p:pic>
        <p:nvPicPr>
          <p:cNvPr id="28" name="Image 12" descr="preencoded.png">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26831" y="3765471"/>
            <a:ext cx="4376618" cy="91440"/>
          </a:xfrm>
          <a:prstGeom prst="rect">
            <a:avLst/>
          </a:prstGeom>
        </p:spPr>
      </p:pic>
      <p:pic>
        <p:nvPicPr>
          <p:cNvPr id="29" name="Image 13" descr="preencoded.png">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64990" y="3538299"/>
            <a:ext cx="500182" cy="500182"/>
          </a:xfrm>
          <a:prstGeom prst="rect">
            <a:avLst/>
          </a:prstGeom>
        </p:spPr>
      </p:pic>
      <p:pic>
        <p:nvPicPr>
          <p:cNvPr id="30" name="Image 14" descr="preencoded.png">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215009" y="3688318"/>
            <a:ext cx="200025" cy="200025"/>
          </a:xfrm>
          <a:prstGeom prst="rect">
            <a:avLst/>
          </a:prstGeom>
        </p:spPr>
      </p:pic>
      <p:sp>
        <p:nvSpPr>
          <p:cNvPr id="31" name="Text 14"/>
          <p:cNvSpPr/>
          <p:nvPr/>
        </p:nvSpPr>
        <p:spPr>
          <a:xfrm>
            <a:off x="5316379" y="4205168"/>
            <a:ext cx="3997523" cy="5484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Недостаток компетенций у линейных менеджеров</a:t>
            </a:r>
            <a:endParaRPr lang="en-US" sz="1700" dirty="0"/>
          </a:p>
        </p:txBody>
      </p:sp>
      <p:sp>
        <p:nvSpPr>
          <p:cNvPr id="32" name="Text 15"/>
          <p:cNvSpPr/>
          <p:nvPr/>
        </p:nvSpPr>
        <p:spPr>
          <a:xfrm>
            <a:off x="5316379" y="4853583"/>
            <a:ext cx="3997523" cy="10672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Руководителям не дают инструментов: как вести гибкие графики, планировать адаптацию рабочих мест, давать разную обратную связь.</a:t>
            </a:r>
            <a:endParaRPr lang="en-US" sz="1300" dirty="0"/>
          </a:p>
        </p:txBody>
      </p:sp>
      <p:sp>
        <p:nvSpPr>
          <p:cNvPr id="33" name="Shape 16"/>
          <p:cNvSpPr/>
          <p:nvPr/>
        </p:nvSpPr>
        <p:spPr>
          <a:xfrm>
            <a:off x="9670137" y="3788331"/>
            <a:ext cx="4376618" cy="2322076"/>
          </a:xfrm>
          <a:prstGeom prst="roundRect">
            <a:avLst>
              <a:gd name="adj" fmla="val 4725"/>
            </a:avLst>
          </a:prstGeom>
          <a:solidFill>
            <a:srgbClr val="FFFFFF"/>
          </a:solidFill>
          <a:ln/>
        </p:spPr>
      </p:sp>
      <p:pic>
        <p:nvPicPr>
          <p:cNvPr id="34" name="Image 15" descr="preencoded.png">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670137" y="3765471"/>
            <a:ext cx="4376618" cy="91440"/>
          </a:xfrm>
          <a:prstGeom prst="rect">
            <a:avLst/>
          </a:prstGeom>
        </p:spPr>
      </p:pic>
      <p:pic>
        <p:nvPicPr>
          <p:cNvPr id="35" name="Image 16" descr="preencoded.png">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08296" y="3538299"/>
            <a:ext cx="500182" cy="500182"/>
          </a:xfrm>
          <a:prstGeom prst="rect">
            <a:avLst/>
          </a:prstGeom>
        </p:spPr>
      </p:pic>
      <p:pic>
        <p:nvPicPr>
          <p:cNvPr id="36" name="Image 17" descr="preencoded.png">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1758315" y="3688318"/>
            <a:ext cx="200025" cy="200025"/>
          </a:xfrm>
          <a:prstGeom prst="rect">
            <a:avLst/>
          </a:prstGeom>
        </p:spPr>
      </p:pic>
      <p:sp>
        <p:nvSpPr>
          <p:cNvPr id="37" name="Text 17"/>
          <p:cNvSpPr/>
          <p:nvPr/>
        </p:nvSpPr>
        <p:spPr>
          <a:xfrm>
            <a:off x="9859685" y="4205168"/>
            <a:ext cx="3793807" cy="2742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Недоступная среда и технологии</a:t>
            </a:r>
            <a:endParaRPr lang="en-US" sz="1700" dirty="0"/>
          </a:p>
        </p:txBody>
      </p:sp>
      <p:sp>
        <p:nvSpPr>
          <p:cNvPr id="38" name="Text 18"/>
          <p:cNvSpPr/>
          <p:nvPr/>
        </p:nvSpPr>
        <p:spPr>
          <a:xfrm>
            <a:off x="9859685" y="4579382"/>
            <a:ext cx="3997523" cy="10672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Офисы, производственные площадки, цифровые платформы (ATS, LMS, корпоративные порталы) не учитывают людей с особыми потребностями.</a:t>
            </a:r>
            <a:endParaRPr lang="en-US" sz="1300" dirty="0"/>
          </a:p>
        </p:txBody>
      </p:sp>
      <p:sp>
        <p:nvSpPr>
          <p:cNvPr id="39" name="Shape 19"/>
          <p:cNvSpPr/>
          <p:nvPr/>
        </p:nvSpPr>
        <p:spPr>
          <a:xfrm>
            <a:off x="583644" y="6527125"/>
            <a:ext cx="13463111" cy="1247418"/>
          </a:xfrm>
          <a:prstGeom prst="roundRect">
            <a:avLst>
              <a:gd name="adj" fmla="val 8796"/>
            </a:avLst>
          </a:prstGeom>
          <a:solidFill>
            <a:srgbClr val="FFFFFF"/>
          </a:solidFill>
          <a:ln/>
        </p:spPr>
      </p:sp>
      <p:pic>
        <p:nvPicPr>
          <p:cNvPr id="40" name="Image 18" descr="preencoded.png">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83644" y="6504265"/>
            <a:ext cx="13463111" cy="91440"/>
          </a:xfrm>
          <a:prstGeom prst="rect">
            <a:avLst/>
          </a:prstGeom>
        </p:spPr>
      </p:pic>
      <p:pic>
        <p:nvPicPr>
          <p:cNvPr id="41" name="Image 19" descr="preencoded.png">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065109" y="6277094"/>
            <a:ext cx="500182" cy="500182"/>
          </a:xfrm>
          <a:prstGeom prst="rect">
            <a:avLst/>
          </a:prstGeom>
        </p:spPr>
      </p:pic>
      <p:pic>
        <p:nvPicPr>
          <p:cNvPr id="42" name="Image 20" descr="preencoded.png">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7215128" y="6427113"/>
            <a:ext cx="200025" cy="200025"/>
          </a:xfrm>
          <a:prstGeom prst="rect">
            <a:avLst/>
          </a:prstGeom>
        </p:spPr>
      </p:pic>
      <p:sp>
        <p:nvSpPr>
          <p:cNvPr id="43" name="Text 20"/>
          <p:cNvSpPr/>
          <p:nvPr/>
        </p:nvSpPr>
        <p:spPr>
          <a:xfrm>
            <a:off x="773192" y="6943963"/>
            <a:ext cx="4262676" cy="2742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Языковые и региональные перекосы</a:t>
            </a:r>
            <a:endParaRPr lang="en-US" sz="1700" dirty="0"/>
          </a:p>
        </p:txBody>
      </p:sp>
      <p:sp>
        <p:nvSpPr>
          <p:cNvPr id="44" name="Text 21"/>
          <p:cNvSpPr/>
          <p:nvPr/>
        </p:nvSpPr>
        <p:spPr>
          <a:xfrm>
            <a:off x="773192" y="7318177"/>
            <a:ext cx="13084016" cy="2668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Материалы и обучение на одном языке/в одном часовом поясе ограничивают участие регионов и сельских территорий.</a:t>
            </a:r>
            <a:endParaRPr lang="en-US" sz="13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6379" y="579477"/>
            <a:ext cx="10500479" cy="522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100"/>
              </a:lnSpc>
              <a:buNone/>
            </a:pPr>
            <a:r>
              <a:rPr lang="en-US" sz="32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4. Как преодолеть барьеры: практические шаги</a:t>
            </a:r>
            <a:endParaRPr lang="en-US" sz="3250" dirty="0"/>
          </a:p>
        </p:txBody>
      </p:sp>
      <p:sp>
        <p:nvSpPr>
          <p:cNvPr id="3" name="Text 1"/>
          <p:cNvSpPr/>
          <p:nvPr/>
        </p:nvSpPr>
        <p:spPr>
          <a:xfrm>
            <a:off x="556379" y="1499711"/>
            <a:ext cx="3025378" cy="3137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589C9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Лидершип и стратегия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556379" y="1972389"/>
            <a:ext cx="6564868" cy="5086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000"/>
              </a:lnSpc>
              <a:buSzPct val="100000"/>
              <a:buChar char="•"/>
            </a:pPr>
            <a:r>
              <a:rPr lang="en-US" sz="12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Закрепить DE&amp;I в стратегии как бизнес-приоритет: привязать к целям по росту, инновациям, безопасности, качеству сервиса.</a:t>
            </a:r>
            <a:endParaRPr lang="en-US" sz="1250" dirty="0"/>
          </a:p>
        </p:txBody>
      </p:sp>
      <p:sp>
        <p:nvSpPr>
          <p:cNvPr id="5" name="Text 3"/>
          <p:cNvSpPr/>
          <p:nvPr/>
        </p:nvSpPr>
        <p:spPr>
          <a:xfrm>
            <a:off x="556379" y="2536627"/>
            <a:ext cx="6564868" cy="7629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000"/>
              </a:lnSpc>
              <a:buSzPct val="100000"/>
              <a:buChar char="•"/>
            </a:pPr>
            <a:r>
              <a:rPr lang="en-US" sz="12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Ввести KPI руководителей: разнообразие short-list, доля женщин/молодых специалистов/людей с ОВЗ в кадровом резерве, индекс психологической безопасности.</a:t>
            </a:r>
            <a:endParaRPr lang="en-US" sz="1250" dirty="0"/>
          </a:p>
        </p:txBody>
      </p:sp>
      <p:sp>
        <p:nvSpPr>
          <p:cNvPr id="6" name="Text 4"/>
          <p:cNvSpPr/>
          <p:nvPr/>
        </p:nvSpPr>
        <p:spPr>
          <a:xfrm>
            <a:off x="556379" y="3458528"/>
            <a:ext cx="4365784" cy="3137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589C9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Данные и аналитика (privacy-first)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556379" y="3931206"/>
            <a:ext cx="6564868" cy="5086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000"/>
              </a:lnSpc>
              <a:buSzPct val="100000"/>
              <a:buChar char="•"/>
            </a:pPr>
            <a:r>
              <a:rPr lang="en-US" sz="12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Добровольный и защищённый сбор агрегированных данных о составе персонала и карьерных траекториях.</a:t>
            </a:r>
            <a:endParaRPr lang="en-US" sz="1250" dirty="0"/>
          </a:p>
        </p:txBody>
      </p:sp>
      <p:sp>
        <p:nvSpPr>
          <p:cNvPr id="8" name="Text 6"/>
          <p:cNvSpPr/>
          <p:nvPr/>
        </p:nvSpPr>
        <p:spPr>
          <a:xfrm>
            <a:off x="556379" y="4495443"/>
            <a:ext cx="6564868" cy="5086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000"/>
              </a:lnSpc>
              <a:buSzPct val="100000"/>
              <a:buChar char="•"/>
            </a:pPr>
            <a:r>
              <a:rPr lang="en-US" sz="12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DE&amp;I-дашборд: воронки найма, pay equity, участие в обучении, промо, удержание; срез по регионам/функциям/уровням.</a:t>
            </a:r>
            <a:endParaRPr lang="en-US" sz="1250" dirty="0"/>
          </a:p>
        </p:txBody>
      </p:sp>
      <p:sp>
        <p:nvSpPr>
          <p:cNvPr id="9" name="Text 7"/>
          <p:cNvSpPr/>
          <p:nvPr/>
        </p:nvSpPr>
        <p:spPr>
          <a:xfrm>
            <a:off x="556379" y="5163026"/>
            <a:ext cx="2510195" cy="3137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589C9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Inclusive by design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556379" y="5635704"/>
            <a:ext cx="6564868" cy="5086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000"/>
              </a:lnSpc>
              <a:buSzPct val="100000"/>
              <a:buChar char="•"/>
            </a:pPr>
            <a:r>
              <a:rPr lang="en-US" sz="12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Переписать JD, оценочные формы и критерии на «гендерно- и культурно-нейтральный» язык.</a:t>
            </a:r>
            <a:endParaRPr lang="en-US" sz="1250" dirty="0"/>
          </a:p>
        </p:txBody>
      </p:sp>
      <p:sp>
        <p:nvSpPr>
          <p:cNvPr id="11" name="Text 9"/>
          <p:cNvSpPr/>
          <p:nvPr/>
        </p:nvSpPr>
        <p:spPr>
          <a:xfrm>
            <a:off x="556379" y="6199942"/>
            <a:ext cx="6564868" cy="5086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000"/>
              </a:lnSpc>
              <a:buSzPct val="100000"/>
              <a:buChar char="•"/>
            </a:pPr>
            <a:r>
              <a:rPr lang="en-US" sz="12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Встроить в процессы структурированное интервью, слепой скрининг, оценки по компетенциям.</a:t>
            </a:r>
            <a:endParaRPr lang="en-US" sz="1250" dirty="0"/>
          </a:p>
        </p:txBody>
      </p:sp>
      <p:sp>
        <p:nvSpPr>
          <p:cNvPr id="12" name="Text 10"/>
          <p:cNvSpPr/>
          <p:nvPr/>
        </p:nvSpPr>
        <p:spPr>
          <a:xfrm>
            <a:off x="556379" y="6764179"/>
            <a:ext cx="6564868" cy="5086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000"/>
              </a:lnSpc>
              <a:buSzPct val="100000"/>
              <a:buChar char="•"/>
            </a:pPr>
            <a:r>
              <a:rPr lang="en-US" sz="12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Универсальный дизайн рабочих мест и ИТ: субтитры/скринридеры, альтернативные форматы обучения, доступная навигация.</a:t>
            </a:r>
            <a:endParaRPr lang="en-US" sz="1250" dirty="0"/>
          </a:p>
        </p:txBody>
      </p:sp>
      <p:sp>
        <p:nvSpPr>
          <p:cNvPr id="13" name="Text 11"/>
          <p:cNvSpPr/>
          <p:nvPr/>
        </p:nvSpPr>
        <p:spPr>
          <a:xfrm>
            <a:off x="7516773" y="1499711"/>
            <a:ext cx="4840605" cy="3137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589C9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Обучение и управленческие навыки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7516773" y="1972389"/>
            <a:ext cx="6564868" cy="5086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000"/>
              </a:lnSpc>
              <a:buSzPct val="100000"/>
              <a:buChar char="•"/>
            </a:pPr>
            <a:r>
              <a:rPr lang="en-US" sz="12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Регулярные anti-bias модули не как одноразовый тренинг, а как цикл: «осознай → потренируй → примени → измерь».</a:t>
            </a:r>
            <a:endParaRPr lang="en-US" sz="1250" dirty="0"/>
          </a:p>
        </p:txBody>
      </p:sp>
      <p:sp>
        <p:nvSpPr>
          <p:cNvPr id="15" name="Text 13"/>
          <p:cNvSpPr/>
          <p:nvPr/>
        </p:nvSpPr>
        <p:spPr>
          <a:xfrm>
            <a:off x="7516773" y="2536627"/>
            <a:ext cx="6564868" cy="5086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000"/>
              </a:lnSpc>
              <a:buSzPct val="100000"/>
              <a:buChar char="•"/>
            </a:pPr>
            <a:r>
              <a:rPr lang="en-US" sz="12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Тренинги для менеджеров: ведение «разнообразных» команд, корректная обратная связь, медиирование конфликтов, гибкие форматы занятости.</a:t>
            </a:r>
            <a:endParaRPr lang="en-US" sz="1250" dirty="0"/>
          </a:p>
        </p:txBody>
      </p:sp>
      <p:sp>
        <p:nvSpPr>
          <p:cNvPr id="16" name="Text 14"/>
          <p:cNvSpPr/>
          <p:nvPr/>
        </p:nvSpPr>
        <p:spPr>
          <a:xfrm>
            <a:off x="7516773" y="3204210"/>
            <a:ext cx="4150162" cy="3137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589C9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Психологическая безопасность</a:t>
            </a:r>
            <a:endParaRPr lang="en-US" sz="1950" dirty="0"/>
          </a:p>
        </p:txBody>
      </p:sp>
      <p:sp>
        <p:nvSpPr>
          <p:cNvPr id="17" name="Text 15"/>
          <p:cNvSpPr/>
          <p:nvPr/>
        </p:nvSpPr>
        <p:spPr>
          <a:xfrm>
            <a:off x="7516773" y="3676888"/>
            <a:ext cx="6564868" cy="5086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000"/>
              </a:lnSpc>
              <a:buSzPct val="100000"/>
              <a:buChar char="•"/>
            </a:pPr>
            <a:r>
              <a:rPr lang="en-US" sz="12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Кодекс поведения + механизмы доверительной обратной связи (в т.ч. анонимные каналы).</a:t>
            </a:r>
            <a:endParaRPr lang="en-US" sz="1250" dirty="0"/>
          </a:p>
        </p:txBody>
      </p:sp>
      <p:sp>
        <p:nvSpPr>
          <p:cNvPr id="18" name="Text 16"/>
          <p:cNvSpPr/>
          <p:nvPr/>
        </p:nvSpPr>
        <p:spPr>
          <a:xfrm>
            <a:off x="7516773" y="4241125"/>
            <a:ext cx="6564868" cy="5086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000"/>
              </a:lnSpc>
              <a:buSzPct val="100000"/>
              <a:buChar char="•"/>
            </a:pPr>
            <a:r>
              <a:rPr lang="en-US" sz="12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Обучение allyship (союзничество), сценарии вмешательства («что делать, если…») для свидетелей микроагрессий.</a:t>
            </a:r>
            <a:endParaRPr lang="en-US" sz="1250" dirty="0"/>
          </a:p>
        </p:txBody>
      </p:sp>
      <p:sp>
        <p:nvSpPr>
          <p:cNvPr id="19" name="Text 17"/>
          <p:cNvSpPr/>
          <p:nvPr/>
        </p:nvSpPr>
        <p:spPr>
          <a:xfrm>
            <a:off x="7516773" y="4908709"/>
            <a:ext cx="3097887" cy="3137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589C9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Партнёрства и воронки</a:t>
            </a:r>
            <a:endParaRPr lang="en-US" sz="1950" dirty="0"/>
          </a:p>
        </p:txBody>
      </p:sp>
      <p:sp>
        <p:nvSpPr>
          <p:cNvPr id="20" name="Text 18"/>
          <p:cNvSpPr/>
          <p:nvPr/>
        </p:nvSpPr>
        <p:spPr>
          <a:xfrm>
            <a:off x="7516773" y="5381387"/>
            <a:ext cx="6564868" cy="5086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000"/>
              </a:lnSpc>
              <a:buSzPct val="100000"/>
              <a:buChar char="•"/>
            </a:pPr>
            <a:r>
              <a:rPr lang="en-US" sz="12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Пилоты с университетами/ТИПО, НПО по инклюзии, региональными центрами занятости.</a:t>
            </a:r>
            <a:endParaRPr lang="en-US" sz="1250" dirty="0"/>
          </a:p>
        </p:txBody>
      </p:sp>
      <p:sp>
        <p:nvSpPr>
          <p:cNvPr id="21" name="Text 19"/>
          <p:cNvSpPr/>
          <p:nvPr/>
        </p:nvSpPr>
        <p:spPr>
          <a:xfrm>
            <a:off x="7516773" y="5945624"/>
            <a:ext cx="6564868" cy="5086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000"/>
              </a:lnSpc>
              <a:buSzPct val="100000"/>
              <a:buChar char="•"/>
            </a:pPr>
            <a:r>
              <a:rPr lang="en-US" sz="12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Стажировки, дуальное обучение, адаптированные роли (включая удалёнку и job-sharing).</a:t>
            </a:r>
            <a:endParaRPr lang="en-US" sz="1250" dirty="0"/>
          </a:p>
        </p:txBody>
      </p:sp>
      <p:sp>
        <p:nvSpPr>
          <p:cNvPr id="22" name="Text 20"/>
          <p:cNvSpPr/>
          <p:nvPr/>
        </p:nvSpPr>
        <p:spPr>
          <a:xfrm>
            <a:off x="7516773" y="6613207"/>
            <a:ext cx="2510195" cy="3137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589C9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Коммуникации</a:t>
            </a:r>
            <a:endParaRPr lang="en-US" sz="1950" dirty="0"/>
          </a:p>
        </p:txBody>
      </p:sp>
      <p:sp>
        <p:nvSpPr>
          <p:cNvPr id="23" name="Text 21"/>
          <p:cNvSpPr/>
          <p:nvPr/>
        </p:nvSpPr>
        <p:spPr>
          <a:xfrm>
            <a:off x="7516773" y="7085886"/>
            <a:ext cx="6564868" cy="5086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000"/>
              </a:lnSpc>
              <a:buSzPct val="100000"/>
              <a:buChar char="•"/>
            </a:pPr>
            <a:r>
              <a:rPr lang="en-US" sz="12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Двухъязычные/многоязычные внутренние материалы, календарь культурных событий, «истории сотрудников», прозрачные отчёты DE&amp;I.</a:t>
            </a:r>
            <a:endParaRPr lang="en-US" sz="12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79095" y="297894"/>
            <a:ext cx="10327600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5. Зачем бизнесу DE&amp;I: вклад в устойчивое развитие (ESG и не только)</a:t>
            </a:r>
            <a:endParaRPr lang="en-US" sz="22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9095" y="870704"/>
            <a:ext cx="13872210" cy="7817763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8778" y="1444959"/>
            <a:ext cx="6710229" cy="6710016"/>
          </a:xfrm>
          <a:prstGeom prst="rect">
            <a:avLst/>
          </a:prstGeom>
        </p:spPr>
      </p:pic>
      <p:pic>
        <p:nvPicPr>
          <p:cNvPr id="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6398" y="4536140"/>
            <a:ext cx="614990" cy="491992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707298" y="1548098"/>
            <a:ext cx="2569293" cy="8093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Производительность</a:t>
            </a:r>
            <a:endParaRPr lang="en-US" sz="1400" dirty="0"/>
          </a:p>
        </p:txBody>
      </p:sp>
      <p:sp>
        <p:nvSpPr>
          <p:cNvPr id="7" name="Text 2"/>
          <p:cNvSpPr/>
          <p:nvPr/>
        </p:nvSpPr>
        <p:spPr>
          <a:xfrm>
            <a:off x="707298" y="2466740"/>
            <a:ext cx="2569293" cy="614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135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Больше инноваций и обмена знаниями</a:t>
            </a:r>
            <a:endParaRPr lang="en-US" sz="1050" dirty="0"/>
          </a:p>
        </p:txBody>
      </p:sp>
      <p:sp>
        <p:nvSpPr>
          <p:cNvPr id="8" name="Text 3"/>
          <p:cNvSpPr/>
          <p:nvPr/>
        </p:nvSpPr>
        <p:spPr>
          <a:xfrm>
            <a:off x="11367133" y="1548098"/>
            <a:ext cx="2555627" cy="4046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Кадры</a:t>
            </a:r>
            <a:endParaRPr lang="en-US" sz="1400" dirty="0"/>
          </a:p>
        </p:txBody>
      </p:sp>
      <p:sp>
        <p:nvSpPr>
          <p:cNvPr id="9" name="Text 4"/>
          <p:cNvSpPr/>
          <p:nvPr/>
        </p:nvSpPr>
        <p:spPr>
          <a:xfrm>
            <a:off x="11367133" y="2062084"/>
            <a:ext cx="2555627" cy="9224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Привлечение и удержание талантов</a:t>
            </a:r>
            <a:endParaRPr lang="en-US" sz="1050" dirty="0"/>
          </a:p>
        </p:txBody>
      </p:sp>
      <p:sp>
        <p:nvSpPr>
          <p:cNvPr id="10" name="Text 5"/>
          <p:cNvSpPr/>
          <p:nvPr/>
        </p:nvSpPr>
        <p:spPr>
          <a:xfrm>
            <a:off x="803177" y="6856021"/>
            <a:ext cx="2473629" cy="4046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Рынки</a:t>
            </a:r>
            <a:endParaRPr lang="en-US" sz="1400" dirty="0"/>
          </a:p>
        </p:txBody>
      </p:sp>
      <p:sp>
        <p:nvSpPr>
          <p:cNvPr id="11" name="Text 6"/>
          <p:cNvSpPr/>
          <p:nvPr/>
        </p:nvSpPr>
        <p:spPr>
          <a:xfrm>
            <a:off x="803177" y="7370007"/>
            <a:ext cx="2473629" cy="614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135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Ближе к клиентам и рост продаж</a:t>
            </a:r>
            <a:endParaRPr lang="en-US" sz="1050" dirty="0"/>
          </a:p>
        </p:txBody>
      </p:sp>
      <p:sp>
        <p:nvSpPr>
          <p:cNvPr id="12" name="Text 7"/>
          <p:cNvSpPr/>
          <p:nvPr/>
        </p:nvSpPr>
        <p:spPr>
          <a:xfrm>
            <a:off x="11285134" y="6548525"/>
            <a:ext cx="2637626" cy="4046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Риски</a:t>
            </a:r>
            <a:endParaRPr lang="en-US" sz="1400" dirty="0"/>
          </a:p>
        </p:txBody>
      </p:sp>
      <p:sp>
        <p:nvSpPr>
          <p:cNvPr id="13" name="Text 8"/>
          <p:cNvSpPr/>
          <p:nvPr/>
        </p:nvSpPr>
        <p:spPr>
          <a:xfrm>
            <a:off x="11285134" y="7062512"/>
            <a:ext cx="2637626" cy="9224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Соответствие инвесторам и снижение рисков</a:t>
            </a:r>
            <a:endParaRPr lang="en-US" sz="1050" dirty="0"/>
          </a:p>
        </p:txBody>
      </p:sp>
      <p:sp>
        <p:nvSpPr>
          <p:cNvPr id="14" name="Shape 9"/>
          <p:cNvSpPr/>
          <p:nvPr/>
        </p:nvSpPr>
        <p:spPr>
          <a:xfrm>
            <a:off x="379095" y="8810268"/>
            <a:ext cx="4551878" cy="994767"/>
          </a:xfrm>
          <a:prstGeom prst="roundRect">
            <a:avLst>
              <a:gd name="adj" fmla="val 26136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5" name="Text 10"/>
          <p:cNvSpPr/>
          <p:nvPr/>
        </p:nvSpPr>
        <p:spPr>
          <a:xfrm>
            <a:off x="494943" y="8926116"/>
            <a:ext cx="2622352" cy="1781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11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Производительность и инновации</a:t>
            </a:r>
            <a:endParaRPr lang="en-US" sz="1100" dirty="0"/>
          </a:p>
        </p:txBody>
      </p:sp>
      <p:sp>
        <p:nvSpPr>
          <p:cNvPr id="16" name="Text 11"/>
          <p:cNvSpPr/>
          <p:nvPr/>
        </p:nvSpPr>
        <p:spPr>
          <a:xfrm>
            <a:off x="494943" y="9169122"/>
            <a:ext cx="4320183" cy="5200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8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Разнообразные команды чаще предлагают альтернативные решения; психбезопасность ускоряет обмен знаниями и сокращает «скрытые издержки» молчания.</a:t>
            </a:r>
            <a:endParaRPr lang="en-US" sz="850" dirty="0"/>
          </a:p>
        </p:txBody>
      </p:sp>
      <p:sp>
        <p:nvSpPr>
          <p:cNvPr id="17" name="Shape 12"/>
          <p:cNvSpPr/>
          <p:nvPr/>
        </p:nvSpPr>
        <p:spPr>
          <a:xfrm>
            <a:off x="5039201" y="8810268"/>
            <a:ext cx="4551878" cy="994767"/>
          </a:xfrm>
          <a:prstGeom prst="roundRect">
            <a:avLst>
              <a:gd name="adj" fmla="val 26136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8" name="Text 13"/>
          <p:cNvSpPr/>
          <p:nvPr/>
        </p:nvSpPr>
        <p:spPr>
          <a:xfrm>
            <a:off x="5155049" y="8926116"/>
            <a:ext cx="2390537" cy="1781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11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Доступ к талантам и удержание</a:t>
            </a:r>
            <a:endParaRPr lang="en-US" sz="1100" dirty="0"/>
          </a:p>
        </p:txBody>
      </p:sp>
      <p:sp>
        <p:nvSpPr>
          <p:cNvPr id="19" name="Text 14"/>
          <p:cNvSpPr/>
          <p:nvPr/>
        </p:nvSpPr>
        <p:spPr>
          <a:xfrm>
            <a:off x="5155049" y="9169122"/>
            <a:ext cx="4320183" cy="3467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8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Инклюзивная репутация расширяет воронку найма (включая регионы и кандидатов с ограничениями здоровья) и снижает текучесть.</a:t>
            </a:r>
            <a:endParaRPr lang="en-US" sz="850" dirty="0"/>
          </a:p>
        </p:txBody>
      </p:sp>
      <p:sp>
        <p:nvSpPr>
          <p:cNvPr id="20" name="Shape 15"/>
          <p:cNvSpPr/>
          <p:nvPr/>
        </p:nvSpPr>
        <p:spPr>
          <a:xfrm>
            <a:off x="9699308" y="8810268"/>
            <a:ext cx="4551878" cy="994767"/>
          </a:xfrm>
          <a:prstGeom prst="roundRect">
            <a:avLst>
              <a:gd name="adj" fmla="val 26136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21" name="Text 16"/>
          <p:cNvSpPr/>
          <p:nvPr/>
        </p:nvSpPr>
        <p:spPr>
          <a:xfrm>
            <a:off x="9815155" y="8926116"/>
            <a:ext cx="2595086" cy="1781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11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Клиентская близость и рост рынка</a:t>
            </a:r>
            <a:endParaRPr lang="en-US" sz="1100" dirty="0"/>
          </a:p>
        </p:txBody>
      </p:sp>
      <p:sp>
        <p:nvSpPr>
          <p:cNvPr id="22" name="Text 17"/>
          <p:cNvSpPr/>
          <p:nvPr/>
        </p:nvSpPr>
        <p:spPr>
          <a:xfrm>
            <a:off x="9815155" y="9169122"/>
            <a:ext cx="4320183" cy="3467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8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Команды, похожие на клиентов по языку, региону, возрасту, лучше «читают» потребности и создают услуги «для всех».</a:t>
            </a:r>
            <a:endParaRPr lang="en-US" sz="850" dirty="0"/>
          </a:p>
        </p:txBody>
      </p:sp>
      <p:sp>
        <p:nvSpPr>
          <p:cNvPr id="23" name="Shape 18"/>
          <p:cNvSpPr/>
          <p:nvPr/>
        </p:nvSpPr>
        <p:spPr>
          <a:xfrm>
            <a:off x="379095" y="9913263"/>
            <a:ext cx="6881932" cy="821412"/>
          </a:xfrm>
          <a:prstGeom prst="roundRect">
            <a:avLst>
              <a:gd name="adj" fmla="val 31652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24" name="Text 19"/>
          <p:cNvSpPr/>
          <p:nvPr/>
        </p:nvSpPr>
        <p:spPr>
          <a:xfrm>
            <a:off x="494943" y="10029111"/>
            <a:ext cx="4602361" cy="1781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11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Управление рисками и соответствие ожиданиям инвесторов</a:t>
            </a:r>
            <a:endParaRPr lang="en-US" sz="1100" dirty="0"/>
          </a:p>
        </p:txBody>
      </p:sp>
      <p:sp>
        <p:nvSpPr>
          <p:cNvPr id="25" name="Text 20"/>
          <p:cNvSpPr/>
          <p:nvPr/>
        </p:nvSpPr>
        <p:spPr>
          <a:xfrm>
            <a:off x="494943" y="10272117"/>
            <a:ext cx="6650236" cy="3467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8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Прозрачные практики DE&amp;I снижают правовые/репутационные риски, повышают оценку по ESG-метрикам, улучшают доступ к капиталу.</a:t>
            </a:r>
            <a:endParaRPr lang="en-US" sz="850" dirty="0"/>
          </a:p>
        </p:txBody>
      </p:sp>
      <p:sp>
        <p:nvSpPr>
          <p:cNvPr id="26" name="Shape 21"/>
          <p:cNvSpPr/>
          <p:nvPr/>
        </p:nvSpPr>
        <p:spPr>
          <a:xfrm>
            <a:off x="7369254" y="9913263"/>
            <a:ext cx="6881932" cy="821412"/>
          </a:xfrm>
          <a:prstGeom prst="roundRect">
            <a:avLst>
              <a:gd name="adj" fmla="val 31652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7485102" y="10029111"/>
            <a:ext cx="2179439" cy="1781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11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Операционная устойчивость</a:t>
            </a:r>
            <a:endParaRPr lang="en-US" sz="1100" dirty="0"/>
          </a:p>
        </p:txBody>
      </p:sp>
      <p:sp>
        <p:nvSpPr>
          <p:cNvPr id="28" name="Text 23"/>
          <p:cNvSpPr/>
          <p:nvPr/>
        </p:nvSpPr>
        <p:spPr>
          <a:xfrm>
            <a:off x="7485102" y="10272117"/>
            <a:ext cx="6650236" cy="3467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8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Гибкие форматы работы и универсальный дизайн делают компанию менее уязвимой к внешним шокам (кадровым, технологическим, эпидемиологическим).</a:t>
            </a:r>
            <a:endParaRPr lang="en-US" sz="8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286351"/>
            <a:ext cx="9799201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6. Метрики успеха: что измерять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58309" y="2432328"/>
            <a:ext cx="13113782" cy="4510802"/>
          </a:xfrm>
          <a:prstGeom prst="roundRect">
            <a:avLst>
              <a:gd name="adj" fmla="val 7205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65929" y="2439948"/>
            <a:ext cx="13098542" cy="96845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982623" y="2577465"/>
            <a:ext cx="2837617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Найм</a:t>
            </a:r>
            <a:endParaRPr lang="en-US" sz="1700" dirty="0"/>
          </a:p>
        </p:txBody>
      </p:sp>
      <p:sp>
        <p:nvSpPr>
          <p:cNvPr id="6" name="Text 4"/>
          <p:cNvSpPr/>
          <p:nvPr/>
        </p:nvSpPr>
        <p:spPr>
          <a:xfrm>
            <a:off x="4261009" y="2577465"/>
            <a:ext cx="9386888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доля разнообразия в short-list/offer; скорость закрытия вакансий в регионах; доля адаптированных рабочих мест.</a:t>
            </a:r>
            <a:endParaRPr lang="en-US" sz="1700" dirty="0"/>
          </a:p>
        </p:txBody>
      </p:sp>
      <p:sp>
        <p:nvSpPr>
          <p:cNvPr id="7" name="Shape 5"/>
          <p:cNvSpPr/>
          <p:nvPr/>
        </p:nvSpPr>
        <p:spPr>
          <a:xfrm>
            <a:off x="765929" y="3408402"/>
            <a:ext cx="13098542" cy="968454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8" name="Text 6"/>
          <p:cNvSpPr/>
          <p:nvPr/>
        </p:nvSpPr>
        <p:spPr>
          <a:xfrm>
            <a:off x="982623" y="3545919"/>
            <a:ext cx="2837617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Развитие</a:t>
            </a:r>
            <a:endParaRPr lang="en-US" sz="1700" dirty="0"/>
          </a:p>
        </p:txBody>
      </p:sp>
      <p:sp>
        <p:nvSpPr>
          <p:cNvPr id="9" name="Text 7"/>
          <p:cNvSpPr/>
          <p:nvPr/>
        </p:nvSpPr>
        <p:spPr>
          <a:xfrm>
            <a:off x="4261009" y="3545919"/>
            <a:ext cx="9386888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участие разных групп в обучении/менторинге; продвижения; участие в стратегических проектах.</a:t>
            </a:r>
            <a:endParaRPr lang="en-US" sz="1700" dirty="0"/>
          </a:p>
        </p:txBody>
      </p:sp>
      <p:sp>
        <p:nvSpPr>
          <p:cNvPr id="10" name="Shape 8"/>
          <p:cNvSpPr/>
          <p:nvPr/>
        </p:nvSpPr>
        <p:spPr>
          <a:xfrm>
            <a:off x="765929" y="4376857"/>
            <a:ext cx="13098542" cy="62174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1" name="Text 9"/>
          <p:cNvSpPr/>
          <p:nvPr/>
        </p:nvSpPr>
        <p:spPr>
          <a:xfrm>
            <a:off x="982623" y="4514374"/>
            <a:ext cx="2837617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Оплата</a:t>
            </a:r>
            <a:endParaRPr lang="en-US" sz="1700" dirty="0"/>
          </a:p>
        </p:txBody>
      </p:sp>
      <p:sp>
        <p:nvSpPr>
          <p:cNvPr id="12" name="Text 10"/>
          <p:cNvSpPr/>
          <p:nvPr/>
        </p:nvSpPr>
        <p:spPr>
          <a:xfrm>
            <a:off x="4261009" y="4514374"/>
            <a:ext cx="9386888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pay equity-анализ (контроль за необъяснимыми разрывами).</a:t>
            </a:r>
            <a:endParaRPr lang="en-US" sz="1700" dirty="0"/>
          </a:p>
        </p:txBody>
      </p:sp>
      <p:sp>
        <p:nvSpPr>
          <p:cNvPr id="13" name="Shape 11"/>
          <p:cNvSpPr/>
          <p:nvPr/>
        </p:nvSpPr>
        <p:spPr>
          <a:xfrm>
            <a:off x="765929" y="4998601"/>
            <a:ext cx="13098542" cy="968454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4" name="Text 12"/>
          <p:cNvSpPr/>
          <p:nvPr/>
        </p:nvSpPr>
        <p:spPr>
          <a:xfrm>
            <a:off x="982623" y="5136118"/>
            <a:ext cx="2837617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Культура</a:t>
            </a:r>
            <a:endParaRPr lang="en-US" sz="1700" dirty="0"/>
          </a:p>
        </p:txBody>
      </p:sp>
      <p:sp>
        <p:nvSpPr>
          <p:cNvPr id="15" name="Text 13"/>
          <p:cNvSpPr/>
          <p:nvPr/>
        </p:nvSpPr>
        <p:spPr>
          <a:xfrm>
            <a:off x="4261009" y="5136118"/>
            <a:ext cx="9386888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индекс психологической безопасности, инциденты/обращения, результаты «пульс-опросов».</a:t>
            </a:r>
            <a:endParaRPr lang="en-US" sz="1700" dirty="0"/>
          </a:p>
        </p:txBody>
      </p:sp>
      <p:sp>
        <p:nvSpPr>
          <p:cNvPr id="16" name="Shape 14"/>
          <p:cNvSpPr/>
          <p:nvPr/>
        </p:nvSpPr>
        <p:spPr>
          <a:xfrm>
            <a:off x="765929" y="5967055"/>
            <a:ext cx="13098542" cy="96845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7" name="Text 15"/>
          <p:cNvSpPr/>
          <p:nvPr/>
        </p:nvSpPr>
        <p:spPr>
          <a:xfrm>
            <a:off x="982623" y="6104573"/>
            <a:ext cx="2837617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Бизнес-эффект</a:t>
            </a:r>
            <a:endParaRPr lang="en-US" sz="1700" dirty="0"/>
          </a:p>
        </p:txBody>
      </p:sp>
      <p:sp>
        <p:nvSpPr>
          <p:cNvPr id="18" name="Text 16"/>
          <p:cNvSpPr/>
          <p:nvPr/>
        </p:nvSpPr>
        <p:spPr>
          <a:xfrm>
            <a:off x="4261009" y="6104573"/>
            <a:ext cx="9386888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текучесть, время онбординга, NPS клиентов, скорость вывода продуктов, показатели безопасности труда.</a:t>
            </a:r>
            <a:endParaRPr lang="en-US" sz="17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802243"/>
            <a:ext cx="10307598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7. Дорожная карта на 12–18 месяцев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58309" y="4687729"/>
            <a:ext cx="13113782" cy="30480"/>
          </a:xfrm>
          <a:prstGeom prst="roundRect">
            <a:avLst>
              <a:gd name="adj" fmla="val 1066251"/>
            </a:avLst>
          </a:prstGeom>
          <a:solidFill>
            <a:srgbClr val="BACFDD"/>
          </a:solidFill>
          <a:ln/>
        </p:spPr>
      </p:sp>
      <p:sp>
        <p:nvSpPr>
          <p:cNvPr id="4" name="Shape 2"/>
          <p:cNvSpPr/>
          <p:nvPr/>
        </p:nvSpPr>
        <p:spPr>
          <a:xfrm>
            <a:off x="3284577" y="4037767"/>
            <a:ext cx="30480" cy="649962"/>
          </a:xfrm>
          <a:prstGeom prst="roundRect">
            <a:avLst>
              <a:gd name="adj" fmla="val 1066251"/>
            </a:avLst>
          </a:prstGeom>
          <a:solidFill>
            <a:srgbClr val="BACFDD"/>
          </a:solidFill>
          <a:ln/>
        </p:spPr>
      </p:sp>
      <p:sp>
        <p:nvSpPr>
          <p:cNvPr id="5" name="Shape 3"/>
          <p:cNvSpPr/>
          <p:nvPr/>
        </p:nvSpPr>
        <p:spPr>
          <a:xfrm>
            <a:off x="3056096" y="4444008"/>
            <a:ext cx="487442" cy="487442"/>
          </a:xfrm>
          <a:prstGeom prst="roundRect">
            <a:avLst>
              <a:gd name="adj" fmla="val 6667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3128784" y="4473952"/>
            <a:ext cx="342067" cy="427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1</a:t>
            </a:r>
            <a:endParaRPr lang="en-US" sz="2650" dirty="0"/>
          </a:p>
        </p:txBody>
      </p:sp>
      <p:sp>
        <p:nvSpPr>
          <p:cNvPr id="7" name="Text 5"/>
          <p:cNvSpPr/>
          <p:nvPr/>
        </p:nvSpPr>
        <p:spPr>
          <a:xfrm>
            <a:off x="1874401" y="1948220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0–3 мес.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74884" y="2434352"/>
            <a:ext cx="4649867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Аудит политик, процессов и доступности; запуск DE&amp;I-комитета; базовая коммуникация и «нулевая» метрика.</a:t>
            </a:r>
            <a:endParaRPr lang="en-US" sz="1700" dirty="0"/>
          </a:p>
        </p:txBody>
      </p:sp>
      <p:sp>
        <p:nvSpPr>
          <p:cNvPr id="9" name="Shape 7"/>
          <p:cNvSpPr/>
          <p:nvPr/>
        </p:nvSpPr>
        <p:spPr>
          <a:xfrm>
            <a:off x="5961459" y="4687729"/>
            <a:ext cx="30480" cy="649962"/>
          </a:xfrm>
          <a:prstGeom prst="roundRect">
            <a:avLst>
              <a:gd name="adj" fmla="val 1066251"/>
            </a:avLst>
          </a:prstGeom>
          <a:solidFill>
            <a:srgbClr val="BACFDD"/>
          </a:solidFill>
          <a:ln/>
        </p:spPr>
      </p:sp>
      <p:sp>
        <p:nvSpPr>
          <p:cNvPr id="10" name="Shape 8"/>
          <p:cNvSpPr/>
          <p:nvPr/>
        </p:nvSpPr>
        <p:spPr>
          <a:xfrm>
            <a:off x="5732978" y="4444008"/>
            <a:ext cx="487442" cy="487442"/>
          </a:xfrm>
          <a:prstGeom prst="roundRect">
            <a:avLst>
              <a:gd name="adj" fmla="val 6667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5805666" y="4473952"/>
            <a:ext cx="342067" cy="427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2</a:t>
            </a:r>
            <a:endParaRPr lang="en-US" sz="2650" dirty="0"/>
          </a:p>
        </p:txBody>
      </p:sp>
      <p:sp>
        <p:nvSpPr>
          <p:cNvPr id="12" name="Text 10"/>
          <p:cNvSpPr/>
          <p:nvPr/>
        </p:nvSpPr>
        <p:spPr>
          <a:xfrm>
            <a:off x="4551283" y="5554266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3–6 мес.</a:t>
            </a:r>
            <a:endParaRPr lang="en-US" sz="2200" dirty="0"/>
          </a:p>
        </p:txBody>
      </p:sp>
      <p:sp>
        <p:nvSpPr>
          <p:cNvPr id="13" name="Text 11"/>
          <p:cNvSpPr/>
          <p:nvPr/>
        </p:nvSpPr>
        <p:spPr>
          <a:xfrm>
            <a:off x="3651766" y="6040398"/>
            <a:ext cx="4649867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Переписать JD/анкеты/оценки; пилот структурированных интервью; обучение менеджеров; быстрые улучшения доступности в офисах и ИТ.</a:t>
            </a:r>
            <a:endParaRPr lang="en-US" sz="1700" dirty="0"/>
          </a:p>
        </p:txBody>
      </p:sp>
      <p:sp>
        <p:nvSpPr>
          <p:cNvPr id="14" name="Shape 12"/>
          <p:cNvSpPr/>
          <p:nvPr/>
        </p:nvSpPr>
        <p:spPr>
          <a:xfrm>
            <a:off x="8638342" y="4037767"/>
            <a:ext cx="30480" cy="649962"/>
          </a:xfrm>
          <a:prstGeom prst="roundRect">
            <a:avLst>
              <a:gd name="adj" fmla="val 1066251"/>
            </a:avLst>
          </a:prstGeom>
          <a:solidFill>
            <a:srgbClr val="BACFDD"/>
          </a:solidFill>
          <a:ln/>
        </p:spPr>
      </p:sp>
      <p:sp>
        <p:nvSpPr>
          <p:cNvPr id="15" name="Shape 13"/>
          <p:cNvSpPr/>
          <p:nvPr/>
        </p:nvSpPr>
        <p:spPr>
          <a:xfrm>
            <a:off x="8409861" y="4444008"/>
            <a:ext cx="487442" cy="487442"/>
          </a:xfrm>
          <a:prstGeom prst="roundRect">
            <a:avLst>
              <a:gd name="adj" fmla="val 6667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8482548" y="4473952"/>
            <a:ext cx="342067" cy="427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3</a:t>
            </a:r>
            <a:endParaRPr lang="en-US" sz="2650" dirty="0"/>
          </a:p>
        </p:txBody>
      </p:sp>
      <p:sp>
        <p:nvSpPr>
          <p:cNvPr id="17" name="Text 15"/>
          <p:cNvSpPr/>
          <p:nvPr/>
        </p:nvSpPr>
        <p:spPr>
          <a:xfrm>
            <a:off x="7228165" y="1948220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6–12 мес.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6328648" y="2434352"/>
            <a:ext cx="4649867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Внедрить DE&amp;I-дашборд; программы менторинга/allyship; партнёрства с вузами/ТИПО и НПО; пилоты гибкой занятости.</a:t>
            </a:r>
            <a:endParaRPr lang="en-US" sz="1700" dirty="0"/>
          </a:p>
        </p:txBody>
      </p:sp>
      <p:sp>
        <p:nvSpPr>
          <p:cNvPr id="19" name="Shape 17"/>
          <p:cNvSpPr/>
          <p:nvPr/>
        </p:nvSpPr>
        <p:spPr>
          <a:xfrm>
            <a:off x="11315224" y="4687729"/>
            <a:ext cx="30480" cy="649962"/>
          </a:xfrm>
          <a:prstGeom prst="roundRect">
            <a:avLst>
              <a:gd name="adj" fmla="val 1066251"/>
            </a:avLst>
          </a:prstGeom>
          <a:solidFill>
            <a:srgbClr val="BACFDD"/>
          </a:solidFill>
          <a:ln/>
        </p:spPr>
      </p:sp>
      <p:sp>
        <p:nvSpPr>
          <p:cNvPr id="20" name="Shape 18"/>
          <p:cNvSpPr/>
          <p:nvPr/>
        </p:nvSpPr>
        <p:spPr>
          <a:xfrm>
            <a:off x="11086743" y="4444008"/>
            <a:ext cx="487442" cy="487442"/>
          </a:xfrm>
          <a:prstGeom prst="roundRect">
            <a:avLst>
              <a:gd name="adj" fmla="val 6667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21" name="Text 19"/>
          <p:cNvSpPr/>
          <p:nvPr/>
        </p:nvSpPr>
        <p:spPr>
          <a:xfrm>
            <a:off x="11159430" y="4473952"/>
            <a:ext cx="342067" cy="427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4</a:t>
            </a:r>
            <a:endParaRPr lang="en-US" sz="2650" dirty="0"/>
          </a:p>
        </p:txBody>
      </p:sp>
      <p:sp>
        <p:nvSpPr>
          <p:cNvPr id="22" name="Text 20"/>
          <p:cNvSpPr/>
          <p:nvPr/>
        </p:nvSpPr>
        <p:spPr>
          <a:xfrm>
            <a:off x="9905048" y="5554266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12–18 мес.</a:t>
            </a:r>
            <a:endParaRPr lang="en-US" sz="2200" dirty="0"/>
          </a:p>
        </p:txBody>
      </p:sp>
      <p:sp>
        <p:nvSpPr>
          <p:cNvPr id="23" name="Text 21"/>
          <p:cNvSpPr/>
          <p:nvPr/>
        </p:nvSpPr>
        <p:spPr>
          <a:xfrm>
            <a:off x="9005530" y="6040398"/>
            <a:ext cx="4649867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Привязать DE&amp;I-KPI к бонусам руководителей; публичный отчёт; масштабирование успешных практик на регионы/дочерние структуры.</a:t>
            </a:r>
            <a:endParaRPr lang="en-US" sz="17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2025-11-09T11:09:36Z</dcterms:created>
  <dcterms:modified xsi:type="dcterms:W3CDTF">2025-11-09T11:09:36Z</dcterms:modified>
</cp:coreProperties>
</file>