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7" r:id="rId2"/>
    <p:sldId id="258" r:id="rId3"/>
    <p:sldId id="273" r:id="rId4"/>
    <p:sldId id="277" r:id="rId5"/>
    <p:sldId id="278" r:id="rId6"/>
    <p:sldId id="280" r:id="rId7"/>
    <p:sldId id="281" r:id="rId8"/>
    <p:sldId id="284" r:id="rId9"/>
    <p:sldId id="285" r:id="rId10"/>
    <p:sldId id="283" r:id="rId11"/>
    <p:sldId id="266" r:id="rId12"/>
    <p:sldId id="265" r:id="rId13"/>
    <p:sldId id="264" r:id="rId14"/>
    <p:sldId id="268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40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Мужская выборка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Мужская выборка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C0-4F36-885D-895AE90FD6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C0-4F36-885D-895AE90FD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C0-4F36-885D-895AE90FD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C0-4F36-885D-895AE90FD6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C0-4F36-885D-895AE90FD6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C0-4F36-885D-895AE90FD6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С.Э.</c:v>
                </c:pt>
                <c:pt idx="1">
                  <c:v>С.П.</c:v>
                </c:pt>
                <c:pt idx="2">
                  <c:v>С.У.</c:v>
                </c:pt>
                <c:pt idx="3">
                  <c:v>С.К.</c:v>
                </c:pt>
                <c:pt idx="4">
                  <c:v>С.С.</c:v>
                </c:pt>
                <c:pt idx="5">
                  <c:v>Л.П.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64.5</c:v>
                </c:pt>
                <c:pt idx="2">
                  <c:v>27</c:v>
                </c:pt>
                <c:pt idx="3">
                  <c:v>59</c:v>
                </c:pt>
                <c:pt idx="4">
                  <c:v>73</c:v>
                </c:pt>
                <c:pt idx="5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C-4C00-BE78-58223901C0C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Женская выборка</a:t>
            </a:r>
          </a:p>
        </c:rich>
      </c:tx>
      <c:layout>
        <c:manualLayout>
          <c:xMode val="edge"/>
          <c:yMode val="edge"/>
          <c:x val="0.42391400098425197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D5-4892-96D2-E76BB6ABE4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D5-4892-96D2-E76BB6ABE4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D5-4892-96D2-E76BB6ABE4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D5-4892-96D2-E76BB6ABE4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D5-4892-96D2-E76BB6ABE4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D5-4892-96D2-E76BB6ABE4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С.Э.</c:v>
                </c:pt>
                <c:pt idx="1">
                  <c:v>С.П.</c:v>
                </c:pt>
                <c:pt idx="2">
                  <c:v>С.У.</c:v>
                </c:pt>
                <c:pt idx="3">
                  <c:v>С.К.</c:v>
                </c:pt>
                <c:pt idx="4">
                  <c:v>С.С.</c:v>
                </c:pt>
                <c:pt idx="5">
                  <c:v>Л.П.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</c:v>
                </c:pt>
                <c:pt idx="1">
                  <c:v>45</c:v>
                </c:pt>
                <c:pt idx="2">
                  <c:v>64</c:v>
                </c:pt>
                <c:pt idx="3">
                  <c:v>49</c:v>
                </c:pt>
                <c:pt idx="4">
                  <c:v>58</c:v>
                </c:pt>
                <c:pt idx="5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F8-4D16-A73A-B41727A8FE7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3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7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1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83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4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2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5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4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2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0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3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4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45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2616" y="536331"/>
            <a:ext cx="9135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«Психологические барьеры руководителей и сотрудников при внедрении принципов разнообразия и инклюзии в культуру компании»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7177" y="2312377"/>
            <a:ext cx="5266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«Социально-психологическая поддержка формирования культуры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DE&amp;I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казахстанских компаний в условиях социальной модернизации»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1" y="5926016"/>
            <a:ext cx="428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Усть-Каменогорск, 8 ноября 2024г</a:t>
            </a:r>
            <a:endParaRPr lang="ru-RU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1934308"/>
            <a:ext cx="5410199" cy="386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913077" y="4818186"/>
            <a:ext cx="413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Ладзина</a:t>
            </a:r>
            <a:r>
              <a:rPr lang="ru-RU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Н.А., </a:t>
            </a:r>
            <a:r>
              <a:rPr lang="ru-RU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д.пс.н</a:t>
            </a:r>
            <a:r>
              <a:rPr lang="ru-RU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., руководитель исследовательской группы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2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910" y="674255"/>
            <a:ext cx="10917380" cy="514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/>
              <a:t>Различия </a:t>
            </a:r>
            <a:r>
              <a:rPr lang="ru-RU" sz="2000" b="1" dirty="0"/>
              <a:t>в цепочках ценностей, потребностей и мотивации для формирования ценностного предложения </a:t>
            </a:r>
            <a:r>
              <a:rPr lang="ru-RU" sz="2000" b="1" dirty="0" err="1"/>
              <a:t>инклюзивности</a:t>
            </a:r>
            <a:r>
              <a:rPr lang="ru-RU" sz="2000" b="1" dirty="0"/>
              <a:t> у рабочего персонала и у менеджеров/руководителей</a:t>
            </a:r>
            <a:r>
              <a:rPr lang="ru-RU" sz="2000" dirty="0"/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рабочий персонал ценит чувство равенства и принадлежности, то для менеджеров и руководителей важнее эффективное лидерство и ответственность за развитие коллектива.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Работникам требуется поддержка и безопасная среда, тогда как менеджеры нуждаются в инструментах для достижения целей организации через инклюзивные практики.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Мотивация рабочих часто связана с их личным ростом и удовлетворением от работы, в то время как менеджеры мотивированы улучшением организационной культуры и стратегическими достижениями.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Ценностное предложение: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рабочего персонала ценностное предложение связано с созданием инклюзивной среды, а для менеджеров — с формированием корпоративной культуры, основанной на инклюзии.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Рабочий персонал нуждается в обучении и примерах, тогда как менеджеры должны внедрять инклюзивные стратегии и быть примером инклюзивного лидерства.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5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52874"/>
              </p:ext>
            </p:extLst>
          </p:nvPr>
        </p:nvGraphicFramePr>
        <p:xfrm>
          <a:off x="2105890" y="422033"/>
          <a:ext cx="9795960" cy="6300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6580">
                  <a:extLst>
                    <a:ext uri="{9D8B030D-6E8A-4147-A177-3AD203B41FA5}">
                      <a16:colId xmlns:a16="http://schemas.microsoft.com/office/drawing/2014/main" xmlns="" val="2010823565"/>
                    </a:ext>
                  </a:extLst>
                </a:gridCol>
                <a:gridCol w="4974060">
                  <a:extLst>
                    <a:ext uri="{9D8B030D-6E8A-4147-A177-3AD203B41FA5}">
                      <a16:colId xmlns:a16="http://schemas.microsoft.com/office/drawing/2014/main" xmlns="" val="3550694011"/>
                    </a:ext>
                  </a:extLst>
                </a:gridCol>
                <a:gridCol w="3265320">
                  <a:extLst>
                    <a:ext uri="{9D8B030D-6E8A-4147-A177-3AD203B41FA5}">
                      <a16:colId xmlns:a16="http://schemas.microsoft.com/office/drawing/2014/main" xmlns="" val="2492897848"/>
                    </a:ext>
                  </a:extLst>
                </a:gridCol>
              </a:tblGrid>
              <a:tr h="630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персонала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 Разнообразия  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барьеры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7727377"/>
                  </a:ext>
                </a:extLst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 потерять работу из-за конкуренции со стороны работников с различными навыками и опытом.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Недоверие к новым работникам и их способностям.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 быть непонятым или не принятым из-за культурных и социальных различий.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Чувство неуверенности при работе в разнообразной команде.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 изменений в устоявшихся рабочих процессах.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Сопротивление изменениям, которые нарушают привычный уклад.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411525404"/>
                  </a:ext>
                </a:extLst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Офисные работники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 снижения возможностей карьерного роста из-за усиления конкуренции.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Предвзятое отношение к новым сотрудникам, обладающим нестандартными навыками или взглядами.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830159734"/>
                  </a:ext>
                </a:extLst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Опасение, что их мнение будет игнорироваться в пользу других, более "разнообразных" точек зрения.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Ожидание сложностей в коммуникации с сотрудниками, имеющими разные культурные особенности.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614032803"/>
                  </a:ext>
                </a:extLst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 утраты коллегиальной среды из-за возможных конфликтов.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Сложности в восприятии новых рабочих стилей или подходов.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385852642"/>
                  </a:ext>
                </a:extLst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подразделений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 потери контроля над коллективом из-за разнообразия мнений и подходов.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 увеличения сложности в управлении разнородными командами.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551427238"/>
                  </a:ext>
                </a:extLst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 снижения эффективности работы команды.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Непонимание, как эффективно использовать преимущества разнообразия.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810509602"/>
                  </a:ext>
                </a:extLst>
              </a:tr>
              <a:tr h="63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Страх, что разнообразие может замедлить процесс принятия решений.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Приверженность традиционным методам управления.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77689149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105810"/>
            <a:ext cx="2206869" cy="242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06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0703"/>
              </p:ext>
            </p:extLst>
          </p:nvPr>
        </p:nvGraphicFramePr>
        <p:xfrm>
          <a:off x="2373745" y="192501"/>
          <a:ext cx="9583794" cy="6593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0110">
                  <a:extLst>
                    <a:ext uri="{9D8B030D-6E8A-4147-A177-3AD203B41FA5}">
                      <a16:colId xmlns:a16="http://schemas.microsoft.com/office/drawing/2014/main" xmlns="" val="2010823565"/>
                    </a:ext>
                  </a:extLst>
                </a:gridCol>
                <a:gridCol w="4100945">
                  <a:extLst>
                    <a:ext uri="{9D8B030D-6E8A-4147-A177-3AD203B41FA5}">
                      <a16:colId xmlns:a16="http://schemas.microsoft.com/office/drawing/2014/main" xmlns="" val="3550694011"/>
                    </a:ext>
                  </a:extLst>
                </a:gridCol>
                <a:gridCol w="4032739">
                  <a:extLst>
                    <a:ext uri="{9D8B030D-6E8A-4147-A177-3AD203B41FA5}">
                      <a16:colId xmlns:a16="http://schemas.microsoft.com/office/drawing/2014/main" xmlns="" val="2492897848"/>
                    </a:ext>
                  </a:extLst>
                </a:gridCol>
              </a:tblGrid>
              <a:tr h="659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персонала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Инклюзивность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барьеры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7727377"/>
                  </a:ext>
                </a:extLst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 быть недооцененным или игнорируемым в инклюзивной среде.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Недоверие к процессам, которые могут изменить привычные рабочие взаимоотношения.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Опасение, что инклюзивные подходы могут привести к снижению требований к качеству работы.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Ощущение, что инклюзивность может создать дополнительные трудности в выполнении задач.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 потерять свою уникальность или значимость в команде.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Сопротивление изменениям, которые требуют новых подходов к взаимодействию в коллективе.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411525404"/>
                  </a:ext>
                </a:extLst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Офисные работники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Страх, что их вклад будет менее заметен в инклюзивной среде.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Ощущение несправедливости, если инклюзивность воспринимается как привилегия для отдельных групп.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830159734"/>
                  </a:ext>
                </a:extLst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Опасение, что будут проигнорированы в пользу сотрудников с "особенными потребностями".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Переживание, что инклюзивность может ограничить их карьерные возможности.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614032803"/>
                  </a:ext>
                </a:extLst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 сложностей в взаимодействии с коллегами, у которых различные потребности и особенности.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Предвзятость к инклюзивным практикам, которые могут показаться неэффективными.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385852642"/>
                  </a:ext>
                </a:extLst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подразделений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 утраты контроля из-за внедрения инклюзивных методов управления.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Неуверенность в эффективности инклюзивных подходов к управлению.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551427238"/>
                  </a:ext>
                </a:extLst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Опасение, что инклюзивность может негативно повлиять на производительность команды.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Ощущение сложности в интеграции инклюзивности в существующую корпоративную культуру.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810509602"/>
                  </a:ext>
                </a:extLst>
              </a:tr>
              <a:tr h="659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 конфликта с сотрудниками, которые могут сопротивляться инклюзивным изменениям.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Приверженность к традиционным методам управления и непонимание, как адаптировать их к инклюзивной среде.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77689149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" y="2506628"/>
            <a:ext cx="2431459" cy="176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50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61678"/>
              </p:ext>
            </p:extLst>
          </p:nvPr>
        </p:nvGraphicFramePr>
        <p:xfrm>
          <a:off x="78748" y="202127"/>
          <a:ext cx="10268409" cy="6525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3163">
                  <a:extLst>
                    <a:ext uri="{9D8B030D-6E8A-4147-A177-3AD203B41FA5}">
                      <a16:colId xmlns:a16="http://schemas.microsoft.com/office/drawing/2014/main" xmlns="" val="2010823565"/>
                    </a:ext>
                  </a:extLst>
                </a:gridCol>
                <a:gridCol w="4494185">
                  <a:extLst>
                    <a:ext uri="{9D8B030D-6E8A-4147-A177-3AD203B41FA5}">
                      <a16:colId xmlns:a16="http://schemas.microsoft.com/office/drawing/2014/main" xmlns="" val="3550694011"/>
                    </a:ext>
                  </a:extLst>
                </a:gridCol>
                <a:gridCol w="4261061">
                  <a:extLst>
                    <a:ext uri="{9D8B030D-6E8A-4147-A177-3AD203B41FA5}">
                      <a16:colId xmlns:a16="http://schemas.microsoft.com/office/drawing/2014/main" xmlns="" val="2492897848"/>
                    </a:ext>
                  </a:extLst>
                </a:gridCol>
              </a:tblGrid>
              <a:tr h="652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персонала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Равенство   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барьеры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7727377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Страх, что равенство может снизить признание их индивидуальных достижений.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Ощущение несправедливости, если равенство воспримется как уравниловка, нивелирующая вклад каждого.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Опасение, что новые сотрудники получат те же привилегии, что и давно работающие.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Недоверие к обещаниям равенства, особенно если прошлые опыты были негативными.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Боязнь, что их мнение будет игнорироваться ради создания видимости равенства.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Сопротивление изменениям, которые могут привести к перераспределению ролей и обязанностей.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411525404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Офисные работники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Страх, что равенство может снизить их возможности для карьерного роста.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Ощущение, что равенство может нивелировать их уникальные навыки и достижения.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830159734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Опасение, что равенство будет означать одинаковое распределение ресурсов без учета индивидуальных потребностей.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Недовольство, если равенство будет восприниматься как формальность без реального подкрепления.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614032803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Боязнь, что их мнение будет недооценено из-за желания сохранить "равенство мнений".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Сложности в принятии решений в условиях равенства, когда мнения равны, но противоречивы.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385852642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подразделений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 потери влияния на коллектив из-за внедрения равенства в процессе принятия решений.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Ощущение, что равенство может снизить эффективность управления.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551427238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Опасение, что равенство может привести к снижению мотивации у высокопроизводительных сотрудников.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Непонимание, как интегрировать равенство в процессы управления без снижения результативности.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810509602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Боязнь, что их авторитет и статус могут пострадать из-за необходимости уравнивания всех сотрудников.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Сопротивление изменениям, которые требуют пересмотра ролей и перераспределения власти.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77689149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85" y="2252233"/>
            <a:ext cx="2145323" cy="255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11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362" y="70841"/>
            <a:ext cx="948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Название шкал «Стеклянные феномены»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94061"/>
            <a:ext cx="86082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Стеклянный эскалатор </a:t>
            </a:r>
            <a:r>
              <a:rPr lang="ru-RU" sz="1600" dirty="0" smtClean="0"/>
              <a:t>означает </a:t>
            </a:r>
            <a:r>
              <a:rPr lang="ru-RU" sz="1600" dirty="0"/>
              <a:t>более быстрое карьерное продвижение мужчин, по сравнению с женщинами, в традиционно «женских» профессиях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(С.Э.)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Стеклянный потолок (С.П.)</a:t>
            </a:r>
            <a:r>
              <a:rPr lang="ru-RU" sz="1600" dirty="0"/>
              <a:t> Метафора «стеклянного потолка» используется для иллюстрации невидимых препятствий, с которыми сталкиваются женщины в организации; этим объясняется низкая представленность женщин на руководящих </a:t>
            </a:r>
            <a:r>
              <a:rPr lang="ru-RU" sz="1600" dirty="0" smtClean="0"/>
              <a:t>должностях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Стеклянный утёс  </a:t>
            </a:r>
            <a:r>
              <a:rPr lang="ru-RU" sz="1600" dirty="0" smtClean="0"/>
              <a:t>означает </a:t>
            </a:r>
            <a:r>
              <a:rPr lang="ru-RU" sz="1600" dirty="0"/>
              <a:t>большую представленность женщин на неустойчивых руководящих позициях в периоды, когда компания находится в кризисе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(С.У)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Стеклянная коробка </a:t>
            </a:r>
            <a:r>
              <a:rPr lang="ru-RU" sz="1600" dirty="0"/>
              <a:t>относится к барьерам, отделяющим женщин от властных ресурсов в организации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(С.К.)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Стеклянные стены </a:t>
            </a:r>
            <a:r>
              <a:rPr lang="ru-RU" sz="1600" dirty="0" smtClean="0"/>
              <a:t>описываются </a:t>
            </a:r>
            <a:r>
              <a:rPr lang="ru-RU" sz="1600" dirty="0"/>
              <a:t>как синоним горизонтальной профессиональной </a:t>
            </a:r>
            <a:r>
              <a:rPr lang="ru-RU" sz="1600" dirty="0" smtClean="0"/>
              <a:t>сегрегации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(С.С.)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Липкий пол</a:t>
            </a:r>
            <a:r>
              <a:rPr lang="ru-RU" sz="1600" dirty="0" smtClean="0"/>
              <a:t>  </a:t>
            </a:r>
            <a:r>
              <a:rPr lang="ru-RU" sz="1600" dirty="0"/>
              <a:t>означает преобладание женщин в непрестижных, низкооплачиваемых профессиях с низкой вероятностью карьерного продвижения (</a:t>
            </a:r>
            <a:r>
              <a:rPr lang="ru-RU" sz="1600" dirty="0" err="1"/>
              <a:t>Bjerk</a:t>
            </a:r>
            <a:r>
              <a:rPr lang="ru-RU" sz="1600" dirty="0"/>
              <a:t>, 2008) или более долгое нахождение женщин на начальном уровне в карьерной иерархии без карьерного продвижения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(Л.П.)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9190"/>
          <a:stretch/>
        </p:blipFill>
        <p:spPr>
          <a:xfrm>
            <a:off x="7650906" y="1358121"/>
            <a:ext cx="4698112" cy="398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81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8722884"/>
              </p:ext>
            </p:extLst>
          </p:nvPr>
        </p:nvGraphicFramePr>
        <p:xfrm>
          <a:off x="-527539" y="1397978"/>
          <a:ext cx="7429501" cy="529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16160119"/>
              </p:ext>
            </p:extLst>
          </p:nvPr>
        </p:nvGraphicFramePr>
        <p:xfrm>
          <a:off x="5758961" y="1397978"/>
          <a:ext cx="6154615" cy="531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55177" y="254977"/>
            <a:ext cx="785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Сравнение оценок «стеклянных» феноменов в карьере женщин в мужской и женской выборке.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2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381234"/>
            <a:ext cx="7463966" cy="6239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107612" y="2565594"/>
            <a:ext cx="982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1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158261"/>
            <a:ext cx="867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Сопротивление - это естественная реакция на изменения, так как людям требуется время, чтобы оценить издержки и выгоды перемен для себя. </a:t>
            </a:r>
            <a:endParaRPr lang="ru-RU" sz="14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85" y="1223970"/>
            <a:ext cx="9390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одной стороны, внедрение принципов и ценностей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DE&amp;I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-культуры может рассматриваться как инновационный процесс, а значит, подчинено всем закономерностям данной деятельности в организации.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1284" y="2536367"/>
            <a:ext cx="910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другой стороны, как любой инновационный процесс, внедрение данных принципов проходит через этапы и кризисы.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61" y="3587262"/>
            <a:ext cx="9319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Одним из важных опосредующих факторов периодичности кризисов в инновационном процессе являются психологические барьеры.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47" y="4015156"/>
            <a:ext cx="5477608" cy="34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2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• </a:t>
            </a:r>
            <a:r>
              <a:rPr lang="ru-RU" sz="1600" dirty="0"/>
              <a:t>страх перед неизвестным, предпочтение отдается привычному; </a:t>
            </a:r>
            <a:br>
              <a:rPr lang="ru-RU" sz="1600" dirty="0"/>
            </a:br>
            <a:r>
              <a:rPr lang="ru-RU" sz="1600" dirty="0"/>
              <a:t>• потребность в гарантиях, особенно при угрозе потери собственного рабочего места; </a:t>
            </a:r>
            <a:br>
              <a:rPr lang="ru-RU" sz="1600" dirty="0"/>
            </a:br>
            <a:r>
              <a:rPr lang="ru-RU" sz="1600" dirty="0"/>
              <a:t>• отрицание необходимости перемен и опасение явных потерь (например, сохранение той же заработной платы при увеличении затрат труда); </a:t>
            </a:r>
            <a:br>
              <a:rPr lang="ru-RU" sz="1600" dirty="0"/>
            </a:br>
            <a:r>
              <a:rPr lang="ru-RU" sz="1600" dirty="0"/>
              <a:t>• угроза сложившимся на старом рабочем месте социальным отношениям; </a:t>
            </a:r>
            <a:br>
              <a:rPr lang="ru-RU" sz="1600" dirty="0"/>
            </a:br>
            <a:r>
              <a:rPr lang="ru-RU" sz="1600" dirty="0"/>
              <a:t>• </a:t>
            </a:r>
            <a:r>
              <a:rPr lang="ru-RU" sz="1600" dirty="0" err="1"/>
              <a:t>невовлеченность</a:t>
            </a:r>
            <a:r>
              <a:rPr lang="ru-RU" sz="1600" dirty="0"/>
              <a:t> в преобразования затрагиваемых переменами лиц; </a:t>
            </a:r>
            <a:br>
              <a:rPr lang="ru-RU" sz="1600" dirty="0"/>
            </a:br>
            <a:r>
              <a:rPr lang="ru-RU" sz="1600" dirty="0"/>
              <a:t>• недостаток ресурсов и времени из-за оперативной работы.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817533"/>
            <a:ext cx="6400800" cy="973667"/>
          </a:xfrm>
        </p:spPr>
        <p:txBody>
          <a:bodyPr/>
          <a:lstStyle/>
          <a:p>
            <a:r>
              <a:rPr lang="ru-RU" sz="2400" b="1" dirty="0"/>
              <a:t>Личные причины сопротивления</a:t>
            </a:r>
          </a:p>
        </p:txBody>
      </p:sp>
    </p:spTree>
    <p:extLst>
      <p:ext uri="{BB962C8B-B14F-4D97-AF65-F5344CB8AC3E}">
        <p14:creationId xmlns:p14="http://schemas.microsoft.com/office/powerpoint/2010/main" val="379018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3200401"/>
          </a:xfrm>
        </p:spPr>
        <p:txBody>
          <a:bodyPr>
            <a:normAutofit/>
          </a:bodyPr>
          <a:lstStyle/>
          <a:p>
            <a:r>
              <a:rPr lang="ru-RU" sz="1600" dirty="0"/>
              <a:t>• инертность сложных организационных структур, трудность переориентации мышления из-за сложившихся социальных норм; </a:t>
            </a:r>
            <a:br>
              <a:rPr lang="ru-RU" sz="1600" dirty="0"/>
            </a:br>
            <a:r>
              <a:rPr lang="ru-RU" sz="1600" dirty="0"/>
              <a:t>• взаимозависимость подсистем, ведущая к тому, что одно «не синхронизированное» изменение тормозит реализацию всего проекта; </a:t>
            </a:r>
            <a:br>
              <a:rPr lang="ru-RU" sz="1600" dirty="0"/>
            </a:br>
            <a:r>
              <a:rPr lang="ru-RU" sz="1600" dirty="0"/>
              <a:t>• сопротивление передаче привилегий определенным группам и возможным изменениям в сложившемся «балансе власти»; </a:t>
            </a:r>
            <a:br>
              <a:rPr lang="ru-RU" sz="1600" dirty="0"/>
            </a:br>
            <a:r>
              <a:rPr lang="ru-RU" sz="1600" dirty="0"/>
              <a:t>• прошлый отрицательный опыт, связанный с проектами изменений; </a:t>
            </a:r>
            <a:br>
              <a:rPr lang="ru-RU" sz="1600" dirty="0"/>
            </a:br>
            <a:r>
              <a:rPr lang="ru-RU" sz="1600" dirty="0"/>
              <a:t>• сопротивление трансформационным процессам, навязанным консультантами извне.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792133"/>
            <a:ext cx="6400800" cy="999067"/>
          </a:xfrm>
        </p:spPr>
        <p:txBody>
          <a:bodyPr/>
          <a:lstStyle/>
          <a:p>
            <a:r>
              <a:rPr lang="ru-RU" b="1" dirty="0" smtClean="0"/>
              <a:t>Барьеры </a:t>
            </a:r>
            <a:r>
              <a:rPr lang="ru-RU" b="1" dirty="0"/>
              <a:t>на уровне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66700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35411"/>
              </p:ext>
            </p:extLst>
          </p:nvPr>
        </p:nvGraphicFramePr>
        <p:xfrm>
          <a:off x="922867" y="321733"/>
          <a:ext cx="9516532" cy="5571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133"/>
                <a:gridCol w="2379133"/>
                <a:gridCol w="2379133"/>
                <a:gridCol w="2379133"/>
              </a:tblGrid>
              <a:tr h="833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Методы преодоления сопротивления </a:t>
                      </a:r>
                      <a:r>
                        <a:rPr lang="ru-RU" sz="1400" b="1" dirty="0" smtClean="0">
                          <a:effectLst/>
                        </a:rPr>
                        <a:t>изменениям</a:t>
                      </a:r>
                      <a:r>
                        <a:rPr lang="ru-RU" sz="1400" dirty="0" smtClean="0">
                          <a:effectLst/>
                        </a:rPr>
                        <a:t>/ </a:t>
                      </a:r>
                      <a:r>
                        <a:rPr lang="ru-RU" sz="1400" dirty="0">
                          <a:effectLst/>
                        </a:rPr>
                        <a:t>Подход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Применение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Преимущества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Недостатки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</a:tr>
              <a:tr h="1612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Информирование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общение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недостаточном объеме информации или неточной информации в анализе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Успешный результат в убеждении людей будет способствовать эффективному осуществлению изменений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Большие затраты времени, если вовлекается большое количество людей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</a:tr>
              <a:tr h="3125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Участие и вовлеченность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случае, когда инициаторы изменения не обладают всей информацией, необходимой для планирования изменения,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 когда другие имеют значительные силы для сопротивления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Люди, которые принимают участие, будут испытывать ответственность за осуществление изменений, и любая соответствующая информация,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которой они располагают, будет включаться в план изменений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Большие затраты времени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81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95595"/>
              </p:ext>
            </p:extLst>
          </p:nvPr>
        </p:nvGraphicFramePr>
        <p:xfrm>
          <a:off x="635001" y="279402"/>
          <a:ext cx="11040532" cy="5858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0133"/>
                <a:gridCol w="2760133"/>
                <a:gridCol w="2760133"/>
                <a:gridCol w="2760133"/>
              </a:tblGrid>
              <a:tr h="1534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Помощь и поддержка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случае, когда люди сопротивляются изменениям по причине боязни проблем адаптации к новым условиям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 один другой подход не срабатывает так хорошо при решении проблем адаптации к новым условиям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Подход может быть дорогостоящим и требовать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большого количества времени и тем не менее может потерпеть неудачу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</a:tr>
              <a:tr h="1254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Переговоры и соглашения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случае, когда отдельный служащий или группа явно теряют что-либо при осуществлении изменений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Иногда это является сравнительно простым (легким) путем избежать сильного сопротивления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Подход может стать слишком дорогостоящим, если он ставит целью добиться согласия только путем переговоров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</a:tr>
              <a:tr h="1534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Манипуляции 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кооптации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случае, когда другие способы не срабатывают или являются слишком дорогостоящими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Этот подход может быть сравнительно быстрым и недорогим решением проблем сопротивления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Этот подход может порождать дополнительные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проблемы, если у людей возникнет чувство, что ими манипулируют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</a:tr>
              <a:tr h="1534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Явное и неявное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принуждение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случае, когда необходимо быстрое осуществление изменений и когда инициаторы изменений обладают значительной силой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Этот подход отличается быстротой и позволяет преодолеть любой вид сопротивления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Рискованный способ, если люди остаются недовольными инициаторами изменений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5" marR="301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29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yandexcloud.net/wr4img/506661_i_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755073"/>
            <a:ext cx="8552871" cy="5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" y="332509"/>
            <a:ext cx="10972800" cy="414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9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964" y="1774712"/>
            <a:ext cx="10788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часто делают выводы о других на основе стереотипов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знаний о разных культурах и особенностях людей с особыми потребностями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предвзятое отношение к некоторой категории людей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боязнь конкуренции со стороны новых сотрудников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опасение, что изменится комфортный социально-психологический климат в коллективе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давление со стороны коллектива, когда требуют «не высовываться»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боязнь, что любое нововведение потребует дополнительного времени и сил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религиозные устои и догмы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недостаток информации о принципах многообразия, равенства и инклюзии, внедряемых в компании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непонимание со стороны работников процессов изменений в компании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мотивации и низкая активность работников к участию в процессе изменений в компании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компании отсутствует психологически безопасное  пространство, в котором каждый может высказать свои искренние, подлинные чувства без осуждения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поддержка со стороны руководства в изменениях корпоративной культуры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открытая дискриминация ряда работников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другое (впишите Ваш вариант)________________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078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645</TotalTime>
  <Words>1573</Words>
  <Application>Microsoft Office PowerPoint</Application>
  <PresentationFormat>Широкоэкранный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Bahnschrift SemiBold</vt:lpstr>
      <vt:lpstr>Bahnschrift SemiBold Condensed</vt:lpstr>
      <vt:lpstr>Calibri</vt:lpstr>
      <vt:lpstr>Century Gothic</vt:lpstr>
      <vt:lpstr>Symbol</vt:lpstr>
      <vt:lpstr>Times New Roman</vt:lpstr>
      <vt:lpstr>Wingdings 3</vt:lpstr>
      <vt:lpstr>Сектор</vt:lpstr>
      <vt:lpstr>Презентация PowerPoint</vt:lpstr>
      <vt:lpstr>Презентация PowerPoint</vt:lpstr>
      <vt:lpstr>• страх перед неизвестным, предпочтение отдается привычному;  • потребность в гарантиях, особенно при угрозе потери собственного рабочего места;  • отрицание необходимости перемен и опасение явных потерь (например, сохранение той же заработной платы при увеличении затрат труда);  • угроза сложившимся на старом рабочем месте социальным отношениям;  • невовлеченность в преобразования затрагиваемых переменами лиц;  • недостаток ресурсов и времени из-за оперативной работы. </vt:lpstr>
      <vt:lpstr>• инертность сложных организационных структур, трудность переориентации мышления из-за сложившихся социальных норм;  • взаимозависимость подсистем, ведущая к тому, что одно «не синхронизированное» изменение тормозит реализацию всего проекта;  • сопротивление передаче привилегий определенным группам и возможным изменениям в сложившемся «балансе власти»;  • прошлый отрицательный опыт, связанный с проектами изменений;  • сопротивление трансформационным процессам, навязанным консультантами извне.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vika202012@outlook.com</dc:creator>
  <cp:lastModifiedBy>User</cp:lastModifiedBy>
  <cp:revision>38</cp:revision>
  <dcterms:created xsi:type="dcterms:W3CDTF">2024-11-06T15:10:23Z</dcterms:created>
  <dcterms:modified xsi:type="dcterms:W3CDTF">2024-11-08T06:55:25Z</dcterms:modified>
</cp:coreProperties>
</file>