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Nunito Semi Bold"/>
      <p:regular r:id="rId19"/>
    </p:embeddedFont>
    <p:embeddedFont>
      <p:font typeface="Nunito Semi Bold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  <p:embeddedFont>
      <p:font typeface="PT Sans"/>
      <p:regular r:id="rId23"/>
    </p:embeddedFont>
    <p:embeddedFont>
      <p:font typeface="PT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slideLayout" Target="../slideLayouts/slideLayout3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Алгоритм консультативной модели сопровождения DE&amp;I-культуры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Практическое руководство для HR-руководителей и консультантов по внедрению культуры Разнообразия, Равенства и Инклюзивности (DE&amp;I) в российских компаниях.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84979"/>
            <a:ext cx="8566309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Устойчивость: интегрированные ценности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7724" y="1671995"/>
            <a:ext cx="12954952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Успешное завершение цикла означает, что DE&amp;I-ценности не просто прописаны, но и интегрированы в стратегию, операционные процессы и саму идентичность организации.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448282"/>
            <a:ext cx="3126462" cy="31264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5754172"/>
            <a:ext cx="3383518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Стратегическая интеграция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37724" y="6178629"/>
            <a:ext cx="416873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DE&amp;I является фактором, влияющим на принятие ключевых управленческих решений.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773" y="2448282"/>
            <a:ext cx="3126462" cy="31264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0773" y="5754172"/>
            <a:ext cx="3094196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Практическое внедрение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30773" y="6178629"/>
            <a:ext cx="4168735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Новые,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2B42D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инклюзивные практики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прочно закрепились в ежедневной работе.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822" y="2448282"/>
            <a:ext cx="3126581" cy="312658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23822" y="5754291"/>
            <a:ext cx="3211235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Укрепление идентичности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23822" y="6178748"/>
            <a:ext cx="4168854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DE&amp;I воспринимается как конкурентное преимущество и часть корпоративного бренда.</a:t>
            </a:r>
            <a:endParaRPr lang="en-US" sz="1400" dirty="0"/>
          </a:p>
        </p:txBody>
      </p:sp>
      <p:sp>
        <p:nvSpPr>
          <p:cNvPr id="13" name="Text 8"/>
          <p:cNvSpPr/>
          <p:nvPr/>
        </p:nvSpPr>
        <p:spPr>
          <a:xfrm>
            <a:off x="837724" y="7022306"/>
            <a:ext cx="357092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Спасибо за внимание!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45952"/>
            <a:ext cx="12954952" cy="1196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Четыре этапа: цикл психологического сопровождения изменений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837724" y="2549604"/>
            <a:ext cx="12954952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Консультативная модель построена как непрерывный цикл, обеспечивающий устойчивое внедрение DE&amp;I-культуры. Динамика изменений проходит через логические фазы: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425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Завязка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(Диагностика) →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8A8E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Развитие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(Проектирование и Мобилизация) →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9ABA9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Развязка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(Закрепление).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689265" y="3780473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01716"/>
            <a:ext cx="42452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Аналитико-диагностический сценарий (</a:t>
            </a:r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425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Завязка</a:t>
            </a:r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6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8173" y="3429476"/>
            <a:ext cx="3854053" cy="3854053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7227" y="4100512"/>
            <a:ext cx="304443" cy="30444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47384" y="3780473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II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547384" y="4201716"/>
            <a:ext cx="42452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Проектно-сценарная сборка траектории (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8A8E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Развитие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6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173" y="3429476"/>
            <a:ext cx="3854053" cy="3854053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6509" y="4428530"/>
            <a:ext cx="304443" cy="3044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547384" y="5860137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III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547384" y="6281380"/>
            <a:ext cx="42452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Мобилизация и фасилитация изменений (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8A8E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Активное развитие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6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73" y="3429476"/>
            <a:ext cx="3854053" cy="3854053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8492" y="6307812"/>
            <a:ext cx="304443" cy="30444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689265" y="5860137"/>
            <a:ext cx="2393752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IV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837724" y="6281380"/>
            <a:ext cx="4245293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Сопровождение и закрепление изменений (</a:t>
            </a:r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9ABA9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Развязка</a:t>
            </a:r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60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8173" y="3429476"/>
            <a:ext cx="3854053" cy="385405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59210" y="5979795"/>
            <a:ext cx="304443" cy="3044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78061"/>
            <a:ext cx="8671679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I. Аналитико-диагностический сценарий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37724" y="1237655"/>
            <a:ext cx="6706672" cy="394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Цель: Определение точки входа и барьеров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837724" y="2033945"/>
            <a:ext cx="6273046" cy="804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Начальная фаза, направленная на объективную фиксацию исходного состояния организационной культуры и выявление ключевых барьеров на пути внедрения DE&amp;I.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837724" y="3005495"/>
            <a:ext cx="197131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Ключевые методы: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37724" y="3419475"/>
            <a:ext cx="6273046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Организационно-культурная диагностика (модели Хофстеде, Камерона и Куинна, Денисона).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837724" y="4014073"/>
            <a:ext cx="627304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Сценарные интервью с ключевыми стейкхолдерами.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837724" y="4340662"/>
            <a:ext cx="627304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Дискурс-анализ восприятия DE&amp;I в коллективе.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837724" y="4667250"/>
            <a:ext cx="6273046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Разработка индикативной матрицы DE&amp;I.</a:t>
            </a:r>
            <a:endParaRPr lang="en-US" sz="13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7250" y="2071688"/>
            <a:ext cx="4391025" cy="4391025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837724" y="6839664"/>
            <a:ext cx="12954952" cy="711756"/>
          </a:xfrm>
          <a:prstGeom prst="roundRect">
            <a:avLst>
              <a:gd name="adj" fmla="val 35314"/>
            </a:avLst>
          </a:prstGeom>
          <a:solidFill>
            <a:srgbClr val="483304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45" y="7092791"/>
            <a:ext cx="209431" cy="16752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382197" y="7048976"/>
            <a:ext cx="12242959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Результат: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Сценарная карта исходной ситуации, зафиксированные зоны сопротивления и имеющиеся ресурсы для изменений.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70491"/>
            <a:ext cx="12907328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II. Проектно-сценарная сборка траектории изменений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1710333"/>
            <a:ext cx="5222677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От видения к дорожной карте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2448163"/>
            <a:ext cx="12954952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 этом этапе мы переходим от анализа к конструированию будущего, формируя согласованный ценностно-смысловой сценарий и четкую траекторию изменений.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837724" y="3276005"/>
            <a:ext cx="4190643" cy="2624495"/>
          </a:xfrm>
          <a:prstGeom prst="roundRect">
            <a:avLst>
              <a:gd name="adj" fmla="val 1094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60584" y="3298865"/>
            <a:ext cx="4144923" cy="574477"/>
          </a:xfrm>
          <a:prstGeom prst="roundRect">
            <a:avLst>
              <a:gd name="adj" fmla="val 45228"/>
            </a:avLst>
          </a:prstGeom>
          <a:solidFill>
            <a:srgbClr val="00002E"/>
          </a:solidFill>
          <a:ln/>
        </p:spPr>
      </p:sp>
      <p:sp>
        <p:nvSpPr>
          <p:cNvPr id="7" name="Text 5"/>
          <p:cNvSpPr/>
          <p:nvPr/>
        </p:nvSpPr>
        <p:spPr>
          <a:xfrm>
            <a:off x="2789396" y="339518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6"/>
          <p:cNvSpPr/>
          <p:nvPr/>
        </p:nvSpPr>
        <p:spPr>
          <a:xfrm>
            <a:off x="1052036" y="4064794"/>
            <a:ext cx="2483406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Стратегические сессии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052036" y="4461272"/>
            <a:ext cx="3762018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Фасилитированные сессии с руководством для согласования целей DE&amp;I с общей стратегией компании.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5219819" y="3276005"/>
            <a:ext cx="4190643" cy="2624495"/>
          </a:xfrm>
          <a:prstGeom prst="roundRect">
            <a:avLst>
              <a:gd name="adj" fmla="val 1094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5242679" y="3298865"/>
            <a:ext cx="4144923" cy="574477"/>
          </a:xfrm>
          <a:prstGeom prst="roundRect">
            <a:avLst>
              <a:gd name="adj" fmla="val 45228"/>
            </a:avLst>
          </a:prstGeom>
          <a:solidFill>
            <a:srgbClr val="00002E"/>
          </a:solidFill>
          <a:ln/>
        </p:spPr>
      </p:sp>
      <p:sp>
        <p:nvSpPr>
          <p:cNvPr id="12" name="Text 10"/>
          <p:cNvSpPr/>
          <p:nvPr/>
        </p:nvSpPr>
        <p:spPr>
          <a:xfrm>
            <a:off x="7171492" y="339518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5434132" y="4064794"/>
            <a:ext cx="314563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Ценностное проектирование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434132" y="4461272"/>
            <a:ext cx="3762018" cy="1224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Определение и фиксация базовых ценностей DE&amp;I, которые должны быть интегрированы в организационную культуру.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9601914" y="3276005"/>
            <a:ext cx="4190643" cy="2624495"/>
          </a:xfrm>
          <a:prstGeom prst="roundRect">
            <a:avLst>
              <a:gd name="adj" fmla="val 10945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9624774" y="3298865"/>
            <a:ext cx="4144923" cy="574477"/>
          </a:xfrm>
          <a:prstGeom prst="roundRect">
            <a:avLst>
              <a:gd name="adj" fmla="val 45228"/>
            </a:avLst>
          </a:prstGeom>
          <a:solidFill>
            <a:srgbClr val="00002E"/>
          </a:solidFill>
          <a:ln/>
        </p:spPr>
      </p:sp>
      <p:sp>
        <p:nvSpPr>
          <p:cNvPr id="17" name="Text 15"/>
          <p:cNvSpPr/>
          <p:nvPr/>
        </p:nvSpPr>
        <p:spPr>
          <a:xfrm>
            <a:off x="11553587" y="3395186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6"/>
          <p:cNvSpPr/>
          <p:nvPr/>
        </p:nvSpPr>
        <p:spPr>
          <a:xfrm>
            <a:off x="9816227" y="4064794"/>
            <a:ext cx="2956917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Моделирование сценариев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816227" y="4461272"/>
            <a:ext cx="3762018" cy="1224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Разработка и выбор оптимальной модели внедрения: пилотный запуск, медиативный подход, или управленческий императив (или их смешение).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1124903" y="6331268"/>
            <a:ext cx="12667774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Результат: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Согласованная сценарная карта будущего, ревизия существующей DE&amp;I-культуры и формирование "коалиции изменений" из внутренних лидеров.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837724" y="6115883"/>
            <a:ext cx="22860" cy="1043226"/>
          </a:xfrm>
          <a:prstGeom prst="rect">
            <a:avLst/>
          </a:prstGeom>
          <a:solidFill>
            <a:srgbClr val="F2B42D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04530"/>
            <a:ext cx="9048155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Пример дорожной карты: закрепление DE&amp;I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7724" y="1891546"/>
            <a:ext cx="12954952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Детализированный план внедрения DE&amp;I-культуры на примере предприятия пищевой промышленности (12-месячный цикл).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837724" y="2380655"/>
            <a:ext cx="12954952" cy="4844415"/>
          </a:xfrm>
          <a:prstGeom prst="roundRect">
            <a:avLst>
              <a:gd name="adj" fmla="val 555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45344" y="2388275"/>
            <a:ext cx="12939713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24771" y="2503527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1–2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2322552" y="2503527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Уточнение сценария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910495" y="2503527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Дискурс-анализ, выявление лидеров мнений, оценка готовности HR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792408" y="2503527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HR, консультант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11380351" y="2503527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Катализатор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845344" y="3193137"/>
            <a:ext cx="12939713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1024771" y="3308390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3–4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2322552" y="3308390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Институционализация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4910495" y="3308390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Приказ о DE&amp;I; включение принципов в стратегию; закрепление ответственных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8792408" y="3308390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Руководство, HR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11380351" y="3308390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Советник + Катализатор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845344" y="3998000"/>
            <a:ext cx="12939713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1024771" y="4113252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5–6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2322552" y="4113252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Орг. внедрение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4910495" y="4113252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Создание DE&amp;I-координатора; обучение мастеров; адаптационные программы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8792408" y="4113252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HR, руководители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11380351" y="4113252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Куратор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845344" y="4802862"/>
            <a:ext cx="12939713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1024771" y="4918115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7–8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2322552" y="4918115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Социальные практики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4910495" y="4918115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Программы «равного участия», менторство, фасилитационные площадки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8792408" y="4918115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HR, профсоюз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11380351" y="4918115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Катализатор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845344" y="5607725"/>
            <a:ext cx="12939713" cy="8048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1024771" y="5722977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9–10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2322552" y="5722977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Мониторинг и Культура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4910495" y="5722977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Опросы и фокус-группы; визуальные символы, тематические дни</a:t>
            </a:r>
            <a:endParaRPr lang="en-US" sz="1400" dirty="0"/>
          </a:p>
        </p:txBody>
      </p:sp>
      <p:sp>
        <p:nvSpPr>
          <p:cNvPr id="33" name="Text 31"/>
          <p:cNvSpPr/>
          <p:nvPr/>
        </p:nvSpPr>
        <p:spPr>
          <a:xfrm>
            <a:off x="8792408" y="5722977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HR, PR, Комитет DE&amp;I</a:t>
            </a:r>
            <a:endParaRPr lang="en-US" sz="1400" dirty="0"/>
          </a:p>
        </p:txBody>
      </p:sp>
      <p:sp>
        <p:nvSpPr>
          <p:cNvPr id="34" name="Text 32"/>
          <p:cNvSpPr/>
          <p:nvPr/>
        </p:nvSpPr>
        <p:spPr>
          <a:xfrm>
            <a:off x="11380351" y="5722977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Советник + Куратор</a:t>
            </a:r>
            <a:endParaRPr lang="en-US" sz="1400" dirty="0"/>
          </a:p>
        </p:txBody>
      </p:sp>
      <p:sp>
        <p:nvSpPr>
          <p:cNvPr id="35" name="Shape 33"/>
          <p:cNvSpPr/>
          <p:nvPr/>
        </p:nvSpPr>
        <p:spPr>
          <a:xfrm>
            <a:off x="845344" y="6412587"/>
            <a:ext cx="12939713" cy="8048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1024771" y="6527840"/>
            <a:ext cx="931307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11–12</a:t>
            </a:r>
            <a:endParaRPr lang="en-US" sz="1400" dirty="0"/>
          </a:p>
        </p:txBody>
      </p:sp>
      <p:sp>
        <p:nvSpPr>
          <p:cNvPr id="37" name="Text 35"/>
          <p:cNvSpPr/>
          <p:nvPr/>
        </p:nvSpPr>
        <p:spPr>
          <a:xfrm>
            <a:off x="2322552" y="6527840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Устойчивость</a:t>
            </a:r>
            <a:endParaRPr lang="en-US" sz="1400" dirty="0"/>
          </a:p>
        </p:txBody>
      </p:sp>
      <p:sp>
        <p:nvSpPr>
          <p:cNvPr id="38" name="Text 36"/>
          <p:cNvSpPr/>
          <p:nvPr/>
        </p:nvSpPr>
        <p:spPr>
          <a:xfrm>
            <a:off x="4910495" y="6527840"/>
            <a:ext cx="351543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Передача функций внутреннему комитету; разработка плана сопровождения</a:t>
            </a:r>
            <a:endParaRPr lang="en-US" sz="1400" dirty="0"/>
          </a:p>
        </p:txBody>
      </p:sp>
      <p:sp>
        <p:nvSpPr>
          <p:cNvPr id="39" name="Text 37"/>
          <p:cNvSpPr/>
          <p:nvPr/>
        </p:nvSpPr>
        <p:spPr>
          <a:xfrm>
            <a:off x="8792408" y="6527840"/>
            <a:ext cx="222146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Комитет DE&amp;I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11380351" y="6527840"/>
            <a:ext cx="2225278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Советник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48809"/>
            <a:ext cx="7468553" cy="985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III. Мобилизация и фасилитация изменений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324124" y="2001083"/>
            <a:ext cx="6365200" cy="3942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Запуск практики и вовлечение персонала</a:t>
            </a:r>
            <a:endParaRPr lang="en-US" sz="2450" dirty="0"/>
          </a:p>
        </p:txBody>
      </p:sp>
      <p:sp>
        <p:nvSpPr>
          <p:cNvPr id="5" name="Text 2"/>
          <p:cNvSpPr/>
          <p:nvPr/>
        </p:nvSpPr>
        <p:spPr>
          <a:xfrm>
            <a:off x="6324124" y="2646640"/>
            <a:ext cx="7468553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Переход от планирования к действию. Ключевая задача — снижение сопротивления и формирование устойчивых, новых организационных практик через активное вовлечение сотрудников.</a:t>
            </a:r>
            <a:endParaRPr lang="en-US" sz="13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870" y="3376255"/>
            <a:ext cx="251341" cy="25134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68597" y="3371136"/>
            <a:ext cx="277546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Фасилитационные площадки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868597" y="3718084"/>
            <a:ext cx="6924080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Создание безопасных пространств для диалога, обмена мнениями и отработки новых поведенческих моделей.</a:t>
            </a:r>
            <a:endParaRPr lang="en-US" sz="13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6870" y="4594265"/>
            <a:ext cx="251341" cy="25134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68597" y="4589145"/>
            <a:ext cx="2320528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Лидерские лаборатории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6868597" y="4936093"/>
            <a:ext cx="6924080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Коучинг и тренинги для внутренних лидеров, которые станут агентами изменений.</a:t>
            </a:r>
            <a:endParaRPr lang="en-US" sz="13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6870" y="5544264"/>
            <a:ext cx="251341" cy="25134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868597" y="5539145"/>
            <a:ext cx="2834997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Коммуникационная стратегия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6868597" y="5886093"/>
            <a:ext cx="6924080" cy="536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Использование визуальных маркеров, историй успеха и постоянный дискурс-мониторинг для управления восприятием.</a:t>
            </a:r>
            <a:endParaRPr lang="en-US" sz="1300" dirty="0"/>
          </a:p>
        </p:txBody>
      </p:sp>
      <p:sp>
        <p:nvSpPr>
          <p:cNvPr id="15" name="Text 9"/>
          <p:cNvSpPr/>
          <p:nvPr/>
        </p:nvSpPr>
        <p:spPr>
          <a:xfrm>
            <a:off x="6324124" y="6610588"/>
            <a:ext cx="74685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Результат: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Значительный рост вовлеченности, формирование новых социальных практик, устойчивое снижение сопротивления персонала.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69407"/>
            <a:ext cx="12856131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Этап IV. Сопровождение переходных состояний и закрепление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7724" y="1569244"/>
            <a:ext cx="8374261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интеграция DE&amp;I в организационную идентичность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837724" y="2260759"/>
            <a:ext cx="12954952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Финальный этап цикла, обеспечивающий, что DE&amp;I становится неотъемлемой частью "ДНК" компании, а не временным проектом.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1106924" y="3198614"/>
            <a:ext cx="6118384" cy="179427"/>
          </a:xfrm>
          <a:prstGeom prst="roundRect">
            <a:avLst>
              <a:gd name="adj" fmla="val 150091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37724" y="3019008"/>
            <a:ext cx="538520" cy="538520"/>
          </a:xfrm>
          <a:prstGeom prst="roundRect">
            <a:avLst>
              <a:gd name="adj" fmla="val 84899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2383" y="3153668"/>
            <a:ext cx="269200" cy="26920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7151" y="3737015"/>
            <a:ext cx="3564969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Институциональный уровень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7151" y="4161472"/>
            <a:ext cx="602884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Закрепление через официальные документы: приказы, положения, включение в KPI.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674054" y="2929414"/>
            <a:ext cx="6118503" cy="179427"/>
          </a:xfrm>
          <a:prstGeom prst="roundRect">
            <a:avLst>
              <a:gd name="adj" fmla="val 150091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404854" y="2749808"/>
            <a:ext cx="538520" cy="538520"/>
          </a:xfrm>
          <a:prstGeom prst="roundRect">
            <a:avLst>
              <a:gd name="adj" fmla="val 84899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9514" y="2884468"/>
            <a:ext cx="269200" cy="2692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84281" y="3467814"/>
            <a:ext cx="3331845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Организационный уровень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7584281" y="3892272"/>
            <a:ext cx="6028968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Создание инфраструктуры: регламенты, обязательное обучение, назначение DE&amp;I-координаторов.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1106924" y="5543431"/>
            <a:ext cx="6118384" cy="179427"/>
          </a:xfrm>
          <a:prstGeom prst="roundRect">
            <a:avLst>
              <a:gd name="adj" fmla="val 150091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37724" y="5363825"/>
            <a:ext cx="538520" cy="538520"/>
          </a:xfrm>
          <a:prstGeom prst="roundRect">
            <a:avLst>
              <a:gd name="adj" fmla="val 84899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383" y="5498485"/>
            <a:ext cx="269200" cy="2692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017151" y="6081832"/>
            <a:ext cx="4622006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Социально-психологический уровень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1017151" y="6506289"/>
            <a:ext cx="6028849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Поддержание климата: менторство, площадки для фасилитации, повышение уровня доверия и психологической безопасности.</a:t>
            </a:r>
            <a:endParaRPr lang="en-US" sz="1400" dirty="0"/>
          </a:p>
        </p:txBody>
      </p:sp>
      <p:sp>
        <p:nvSpPr>
          <p:cNvPr id="20" name="Shape 15"/>
          <p:cNvSpPr/>
          <p:nvPr/>
        </p:nvSpPr>
        <p:spPr>
          <a:xfrm>
            <a:off x="7674054" y="5274231"/>
            <a:ext cx="6118503" cy="179427"/>
          </a:xfrm>
          <a:prstGeom prst="roundRect">
            <a:avLst>
              <a:gd name="adj" fmla="val 150091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7404854" y="5094625"/>
            <a:ext cx="538520" cy="538520"/>
          </a:xfrm>
          <a:prstGeom prst="roundRect">
            <a:avLst>
              <a:gd name="adj" fmla="val 84899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9514" y="5229285"/>
            <a:ext cx="269200" cy="26920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584281" y="5812631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Культурный уровень</a:t>
            </a:r>
            <a:endParaRPr lang="en-US" sz="1950" dirty="0"/>
          </a:p>
        </p:txBody>
      </p:sp>
      <p:sp>
        <p:nvSpPr>
          <p:cNvPr id="24" name="Text 18"/>
          <p:cNvSpPr/>
          <p:nvPr/>
        </p:nvSpPr>
        <p:spPr>
          <a:xfrm>
            <a:off x="7584281" y="6237089"/>
            <a:ext cx="6028968" cy="574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Интеграция в символику: язык общения, ритуалы вовлеченности, визуальный бренд DE&amp;I.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937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87767"/>
            <a:ext cx="9989225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Управление рисками: предотвращение отката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938230"/>
            <a:ext cx="12954952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Устойчивость изменений требует постоянного мониторинга и проактивного применения превентивных мер. Использование матрицы рисков отката — критический инструмент на этапе закрепления.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837724" y="4957524"/>
            <a:ext cx="3191708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Потенциальные риски отката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37724" y="5430560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Смена руководства или ключевых HR-сотрудников.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37724" y="5803702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Формальное выполнение инициатив без реального изменения поведения.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837724" y="6483072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Усиление неявного сопротивления или создание "контр-коалиций".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837724" y="6856214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Недостаточная связь DE&amp;I с бизнес-результатами.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556421" y="4957524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Превентивные меры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56421" y="5430560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Закрепление DE&amp;I в стратегических документах (Институциональный уровень).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556421" y="6109930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Систематический мониторинг дискурса и фокус-группы.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556421" y="6483072"/>
            <a:ext cx="6243876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Развитие внутренних кураторов и менторов DE&amp;I.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556421" y="6856214"/>
            <a:ext cx="6243876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Регулярные тренинги для всего менеджмента по включительному лидерству.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937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57763"/>
            <a:ext cx="8240316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Ключевые роли консультанта по DE&amp;I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837724" y="3908227"/>
            <a:ext cx="12954952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Роль внешнего или внутреннего консультанта меняется на протяжении цикла, адаптируясь к потребностям каждого этапа.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837724" y="4429839"/>
            <a:ext cx="12954952" cy="3135630"/>
          </a:xfrm>
          <a:prstGeom prst="roundRect">
            <a:avLst>
              <a:gd name="adj" fmla="val 9161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60584" y="4452699"/>
            <a:ext cx="6454616" cy="1391841"/>
          </a:xfrm>
          <a:prstGeom prst="roundRect">
            <a:avLst>
              <a:gd name="adj" fmla="val 20639"/>
            </a:avLst>
          </a:prstGeom>
          <a:solidFill>
            <a:srgbClr val="00002E"/>
          </a:solidFill>
          <a:ln/>
        </p:spPr>
      </p:sp>
      <p:sp>
        <p:nvSpPr>
          <p:cNvPr id="7" name="Text 4"/>
          <p:cNvSpPr/>
          <p:nvPr/>
        </p:nvSpPr>
        <p:spPr>
          <a:xfrm>
            <a:off x="1052036" y="4644152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Советник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52036" y="5040630"/>
            <a:ext cx="5784413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Обеспечивает стратегическую поддержку, проводит диагностику, помогает в планировании (Этапы I, II, IV).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315200" y="4452699"/>
            <a:ext cx="6454616" cy="1391841"/>
          </a:xfrm>
          <a:prstGeom prst="rect">
            <a:avLst/>
          </a:prstGeom>
          <a:solidFill>
            <a:srgbClr val="00002E"/>
          </a:solidFill>
          <a:ln/>
        </p:spPr>
      </p:sp>
      <p:sp>
        <p:nvSpPr>
          <p:cNvPr id="10" name="Shape 7"/>
          <p:cNvSpPr/>
          <p:nvPr/>
        </p:nvSpPr>
        <p:spPr>
          <a:xfrm>
            <a:off x="7315200" y="4452699"/>
            <a:ext cx="22860" cy="1391841"/>
          </a:xfrm>
          <a:prstGeom prst="roundRect">
            <a:avLst>
              <a:gd name="adj" fmla="val 1256592"/>
            </a:avLst>
          </a:prstGeom>
          <a:solidFill>
            <a:srgbClr val="F05B77"/>
          </a:solidFill>
          <a:ln/>
        </p:spPr>
      </p:sp>
      <p:sp>
        <p:nvSpPr>
          <p:cNvPr id="11" name="Text 8"/>
          <p:cNvSpPr/>
          <p:nvPr/>
        </p:nvSpPr>
        <p:spPr>
          <a:xfrm>
            <a:off x="7793950" y="4644152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Куратор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793950" y="5040630"/>
            <a:ext cx="5784413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Выступает наставником, поддерживает развитие внутренних DE&amp;I-структур и ответственных лиц (Этапы II, III, IV).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075884" y="4909245"/>
            <a:ext cx="478750" cy="478750"/>
          </a:xfrm>
          <a:prstGeom prst="roundRect">
            <a:avLst>
              <a:gd name="adj" fmla="val 60001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F05B77"/>
            </a:solidFill>
            <a:prstDash val="solid"/>
          </a:ln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5542" y="5028902"/>
            <a:ext cx="239316" cy="239316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860584" y="5844540"/>
            <a:ext cx="6454616" cy="1698069"/>
          </a:xfrm>
          <a:prstGeom prst="rect">
            <a:avLst/>
          </a:prstGeom>
          <a:solidFill>
            <a:srgbClr val="00002E"/>
          </a:solidFill>
          <a:ln/>
        </p:spPr>
      </p:sp>
      <p:sp>
        <p:nvSpPr>
          <p:cNvPr id="16" name="Shape 12"/>
          <p:cNvSpPr/>
          <p:nvPr/>
        </p:nvSpPr>
        <p:spPr>
          <a:xfrm>
            <a:off x="860584" y="5844540"/>
            <a:ext cx="6454616" cy="22860"/>
          </a:xfrm>
          <a:prstGeom prst="roundRect">
            <a:avLst>
              <a:gd name="adj" fmla="val 1256592"/>
            </a:avLst>
          </a:prstGeom>
          <a:solidFill>
            <a:srgbClr val="C35E44"/>
          </a:solidFill>
          <a:ln/>
        </p:spPr>
      </p:sp>
      <p:sp>
        <p:nvSpPr>
          <p:cNvPr id="17" name="Text 13"/>
          <p:cNvSpPr/>
          <p:nvPr/>
        </p:nvSpPr>
        <p:spPr>
          <a:xfrm>
            <a:off x="1052036" y="6035992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Катализатор</a:t>
            </a:r>
            <a:endParaRPr lang="en-US" sz="1750" dirty="0"/>
          </a:p>
        </p:txBody>
      </p:sp>
      <p:sp>
        <p:nvSpPr>
          <p:cNvPr id="18" name="Text 14"/>
          <p:cNvSpPr/>
          <p:nvPr/>
        </p:nvSpPr>
        <p:spPr>
          <a:xfrm>
            <a:off x="1052036" y="6432471"/>
            <a:ext cx="5784413" cy="61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Фасилитирует вовлечение, стимулирует дискуссии, помогает преодолевать инерцию (Этапы I, III).</a:t>
            </a:r>
            <a:endParaRPr lang="en-US" sz="1500" dirty="0"/>
          </a:p>
        </p:txBody>
      </p:sp>
      <p:sp>
        <p:nvSpPr>
          <p:cNvPr id="19" name="Shape 15"/>
          <p:cNvSpPr/>
          <p:nvPr/>
        </p:nvSpPr>
        <p:spPr>
          <a:xfrm>
            <a:off x="7315200" y="5844540"/>
            <a:ext cx="6454616" cy="1698069"/>
          </a:xfrm>
          <a:prstGeom prst="rect">
            <a:avLst/>
          </a:prstGeom>
          <a:solidFill>
            <a:srgbClr val="00002E"/>
          </a:solidFill>
          <a:ln/>
        </p:spPr>
      </p:sp>
      <p:sp>
        <p:nvSpPr>
          <p:cNvPr id="20" name="Shape 16"/>
          <p:cNvSpPr/>
          <p:nvPr/>
        </p:nvSpPr>
        <p:spPr>
          <a:xfrm>
            <a:off x="7315200" y="5844540"/>
            <a:ext cx="22860" cy="1698069"/>
          </a:xfrm>
          <a:prstGeom prst="roundRect">
            <a:avLst>
              <a:gd name="adj" fmla="val 1256592"/>
            </a:avLst>
          </a:prstGeom>
          <a:solidFill>
            <a:srgbClr val="2E8EC8"/>
          </a:solidFill>
          <a:ln/>
        </p:spPr>
      </p:sp>
      <p:sp>
        <p:nvSpPr>
          <p:cNvPr id="21" name="Shape 17"/>
          <p:cNvSpPr/>
          <p:nvPr/>
        </p:nvSpPr>
        <p:spPr>
          <a:xfrm>
            <a:off x="7315200" y="5844540"/>
            <a:ext cx="6454616" cy="22860"/>
          </a:xfrm>
          <a:prstGeom prst="roundRect">
            <a:avLst>
              <a:gd name="adj" fmla="val 1256592"/>
            </a:avLst>
          </a:prstGeom>
          <a:solidFill>
            <a:srgbClr val="2E8EC8"/>
          </a:solidFill>
          <a:ln/>
        </p:spPr>
      </p:sp>
      <p:sp>
        <p:nvSpPr>
          <p:cNvPr id="22" name="Text 18"/>
          <p:cNvSpPr/>
          <p:nvPr/>
        </p:nvSpPr>
        <p:spPr>
          <a:xfrm>
            <a:off x="7793950" y="6035992"/>
            <a:ext cx="293489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Антикризисный посредник</a:t>
            </a:r>
            <a:endParaRPr lang="en-US" sz="1750" dirty="0"/>
          </a:p>
        </p:txBody>
      </p:sp>
      <p:sp>
        <p:nvSpPr>
          <p:cNvPr id="23" name="Text 19"/>
          <p:cNvSpPr/>
          <p:nvPr/>
        </p:nvSpPr>
        <p:spPr>
          <a:xfrm>
            <a:off x="7793950" y="6432471"/>
            <a:ext cx="5784413" cy="918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Выступает медиатором в случае открытого или скрытого сопротивления и конфликтов, связанных с изменениями (Этапы III, IV).</a:t>
            </a:r>
            <a:endParaRPr lang="en-US" sz="1500" dirty="0"/>
          </a:p>
        </p:txBody>
      </p:sp>
      <p:sp>
        <p:nvSpPr>
          <p:cNvPr id="24" name="Shape 20"/>
          <p:cNvSpPr/>
          <p:nvPr/>
        </p:nvSpPr>
        <p:spPr>
          <a:xfrm>
            <a:off x="7075884" y="6454200"/>
            <a:ext cx="478750" cy="478750"/>
          </a:xfrm>
          <a:prstGeom prst="roundRect">
            <a:avLst>
              <a:gd name="adj" fmla="val 60001"/>
            </a:avLst>
          </a:prstGeom>
          <a:solidFill>
            <a:srgbClr val="00002E">
              <a:alpha val="75000"/>
            </a:srgbClr>
          </a:solidFill>
          <a:ln w="22860">
            <a:solidFill>
              <a:srgbClr val="2E8EC8"/>
            </a:solidFill>
            <a:prstDash val="solid"/>
          </a:ln>
        </p:spPr>
      </p:sp>
      <p:pic>
        <p:nvPicPr>
          <p:cNvPr id="25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5542" y="6573857"/>
            <a:ext cx="239316" cy="2393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2025-11-06T09:30:48Z</dcterms:created>
  <dcterms:modified xsi:type="dcterms:W3CDTF">2025-11-06T09:30:48Z</dcterms:modified>
</cp:coreProperties>
</file>